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</p:sldIdLst>
  <p:sldSz cy="5143500" cx="9144000"/>
  <p:notesSz cx="6858000" cy="9144000"/>
  <p:embeddedFontLst>
    <p:embeddedFont>
      <p:font typeface="Merriweather Light"/>
      <p:regular r:id="rId99"/>
      <p:bold r:id="rId100"/>
      <p:italic r:id="rId101"/>
      <p:boldItalic r:id="rId102"/>
    </p:embeddedFont>
    <p:embeddedFont>
      <p:font typeface="Montserrat"/>
      <p:regular r:id="rId103"/>
      <p:bold r:id="rId104"/>
      <p:italic r:id="rId105"/>
      <p:boldItalic r:id="rId106"/>
    </p:embeddedFont>
    <p:embeddedFont>
      <p:font typeface="Montserrat Medium"/>
      <p:regular r:id="rId107"/>
      <p:bold r:id="rId108"/>
      <p:italic r:id="rId109"/>
      <p:boldItalic r:id="rId110"/>
    </p:embeddedFont>
    <p:embeddedFont>
      <p:font typeface="Open Sans SemiBold"/>
      <p:regular r:id="rId111"/>
      <p:bold r:id="rId112"/>
      <p:italic r:id="rId113"/>
      <p:boldItalic r:id="rId114"/>
    </p:embeddedFont>
    <p:embeddedFont>
      <p:font typeface="Montserrat Light"/>
      <p:regular r:id="rId115"/>
      <p:bold r:id="rId116"/>
      <p:italic r:id="rId117"/>
      <p:boldItalic r:id="rId118"/>
    </p:embeddedFont>
    <p:embeddedFont>
      <p:font typeface="Vidaloka"/>
      <p:regular r:id="rId119"/>
    </p:embeddedFont>
    <p:embeddedFont>
      <p:font typeface="Russo One"/>
      <p:regular r:id="rId120"/>
    </p:embeddedFont>
    <p:embeddedFont>
      <p:font typeface="Mako"/>
      <p:regular r:id="rId121"/>
    </p:embeddedFont>
    <p:embeddedFont>
      <p:font typeface="Crimson Text"/>
      <p:regular r:id="rId122"/>
      <p:bold r:id="rId123"/>
      <p:italic r:id="rId124"/>
      <p:boldItalic r:id="rId125"/>
    </p:embeddedFont>
    <p:embeddedFont>
      <p:font typeface="Open Sans"/>
      <p:regular r:id="rId126"/>
      <p:bold r:id="rId127"/>
      <p:italic r:id="rId128"/>
      <p:boldItalic r:id="rId1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MontserratMedium-regular.fntdata"/><Relationship Id="rId106" Type="http://schemas.openxmlformats.org/officeDocument/2006/relationships/font" Target="fonts/Montserrat-boldItalic.fntdata"/><Relationship Id="rId105" Type="http://schemas.openxmlformats.org/officeDocument/2006/relationships/font" Target="fonts/Montserrat-italic.fntdata"/><Relationship Id="rId104" Type="http://schemas.openxmlformats.org/officeDocument/2006/relationships/font" Target="fonts/Montserrat-bold.fntdata"/><Relationship Id="rId109" Type="http://schemas.openxmlformats.org/officeDocument/2006/relationships/font" Target="fonts/MontserratMedium-italic.fntdata"/><Relationship Id="rId108" Type="http://schemas.openxmlformats.org/officeDocument/2006/relationships/font" Target="fonts/MontserratMedium-bold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Montserrat-regular.fntdata"/><Relationship Id="rId102" Type="http://schemas.openxmlformats.org/officeDocument/2006/relationships/font" Target="fonts/MerriweatherLight-boldItalic.fntdata"/><Relationship Id="rId101" Type="http://schemas.openxmlformats.org/officeDocument/2006/relationships/font" Target="fonts/MerriweatherLight-italic.fntdata"/><Relationship Id="rId100" Type="http://schemas.openxmlformats.org/officeDocument/2006/relationships/font" Target="fonts/MerriweatherLight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font" Target="fonts/OpenSans-boldItalic.fntdata"/><Relationship Id="rId128" Type="http://schemas.openxmlformats.org/officeDocument/2006/relationships/font" Target="fonts/OpenSans-italic.fntdata"/><Relationship Id="rId127" Type="http://schemas.openxmlformats.org/officeDocument/2006/relationships/font" Target="fonts/OpenSans-bold.fntdata"/><Relationship Id="rId126" Type="http://schemas.openxmlformats.org/officeDocument/2006/relationships/font" Target="fonts/OpenSans-regular.fntdata"/><Relationship Id="rId26" Type="http://schemas.openxmlformats.org/officeDocument/2006/relationships/slide" Target="slides/slide22.xml"/><Relationship Id="rId121" Type="http://schemas.openxmlformats.org/officeDocument/2006/relationships/font" Target="fonts/Mako-regular.fntdata"/><Relationship Id="rId25" Type="http://schemas.openxmlformats.org/officeDocument/2006/relationships/slide" Target="slides/slide21.xml"/><Relationship Id="rId120" Type="http://schemas.openxmlformats.org/officeDocument/2006/relationships/font" Target="fonts/RussoOne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font" Target="fonts/CrimsonText-boldItalic.fntdata"/><Relationship Id="rId29" Type="http://schemas.openxmlformats.org/officeDocument/2006/relationships/slide" Target="slides/slide25.xml"/><Relationship Id="rId124" Type="http://schemas.openxmlformats.org/officeDocument/2006/relationships/font" Target="fonts/CrimsonText-italic.fntdata"/><Relationship Id="rId123" Type="http://schemas.openxmlformats.org/officeDocument/2006/relationships/font" Target="fonts/CrimsonText-bold.fntdata"/><Relationship Id="rId122" Type="http://schemas.openxmlformats.org/officeDocument/2006/relationships/font" Target="fonts/CrimsonText-regular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font" Target="fonts/MerriweatherLight-regular.fntdata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MontserratLight-boldItalic.fntdata"/><Relationship Id="rId117" Type="http://schemas.openxmlformats.org/officeDocument/2006/relationships/font" Target="fonts/MontserratLight-italic.fntdata"/><Relationship Id="rId116" Type="http://schemas.openxmlformats.org/officeDocument/2006/relationships/font" Target="fonts/MontserratLight-bold.fntdata"/><Relationship Id="rId115" Type="http://schemas.openxmlformats.org/officeDocument/2006/relationships/font" Target="fonts/MontserratLight-regular.fntdata"/><Relationship Id="rId119" Type="http://schemas.openxmlformats.org/officeDocument/2006/relationships/font" Target="fonts/Vidaloka-regular.fntdata"/><Relationship Id="rId15" Type="http://schemas.openxmlformats.org/officeDocument/2006/relationships/slide" Target="slides/slide11.xml"/><Relationship Id="rId110" Type="http://schemas.openxmlformats.org/officeDocument/2006/relationships/font" Target="fonts/MontserratMedium-boldItalic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OpenSansSemiBold-boldItalic.fntdata"/><Relationship Id="rId18" Type="http://schemas.openxmlformats.org/officeDocument/2006/relationships/slide" Target="slides/slide14.xml"/><Relationship Id="rId113" Type="http://schemas.openxmlformats.org/officeDocument/2006/relationships/font" Target="fonts/OpenSansSemiBold-italic.fntdata"/><Relationship Id="rId112" Type="http://schemas.openxmlformats.org/officeDocument/2006/relationships/font" Target="fonts/OpenSansSemiBold-bold.fntdata"/><Relationship Id="rId111" Type="http://schemas.openxmlformats.org/officeDocument/2006/relationships/font" Target="fonts/OpenSansSemiBold-regular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c70671083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c70671083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c7b3836e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c7b3836e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c7b3836e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c7b3836e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c706710833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c70671083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c706710833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c706710833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d8a80d6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cd8a80d6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c706710833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c706710833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c706710833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c706710833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c706710833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c706710833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c706710833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c706710833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c706710833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c706710833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c706710833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c706710833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c706710833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c706710833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c7b3836e9e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c7b3836e9e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c706710833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c706710833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c706710833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c706710833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706710833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706710833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c706710833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c706710833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search for a record the computer has to do sequential search (which is slow)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5aad17dc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5aad17dc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cd8a80d6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cd8a80d6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c7b3836e9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c7b3836e9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5aad17d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5aad17d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c7b3836e9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c7b3836e9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c7b3836e9e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c7b3836e9e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c7b3836e9e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c7b3836e9e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c7b3836e9e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c7b3836e9e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c7b3836e9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c7b3836e9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Ellison saw IBM’s "System R" experiment and decided to build a version people could actually buy. Because it was compatible with IBM’s system but released years before IBM’s own product, Oracle took over the market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c7b3836e9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c7b3836e9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c7b3836e9e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c7b3836e9e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c7b3836e9e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c7b3836e9e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c7b3836e9e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c7b3836e9e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c706710833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c706710833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c7067108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c7067108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br>
              <a:rPr lang="en"/>
            </a:br>
            <a:br>
              <a:rPr lang="en"/>
            </a:br>
            <a:r>
              <a:rPr lang="en"/>
              <a:t>Deep explain about nosql tyes and how they work internally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c706710833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c706710833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c706710833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c706710833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05aad17dc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05aad17dc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c706710833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c706710833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Atomicity ("All or Nothing"): A transaction is treated as a single unit. If any part fails, the entire transaction fails and is rolled back.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Consistency: Ensures a transaction brings the database from one valid state to another, following all rules, constraints, and triggers.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Isolation: Concurrent execution of transactions leaves the database in the same state as if they were executed sequentially, preventing interference.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Durability: Once a transaction is committed, it remains permanent, even in the event of a system crash or power loss.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c706710833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c706710833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c706710833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c706710833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c706710833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c706710833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c706710833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c706710833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c706710833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c706710833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c706710833_1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c706710833_1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c70671083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c70671083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c706710833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c706710833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c706710833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c706710833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c706710833_1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c706710833_1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c7b3836e9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c7b3836e9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c7b3836e9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c7b3836e9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c8486142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c8486142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c8486142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c8486142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c84861427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c84861427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c84861427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c8486142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c8486142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c8486142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f7a3c50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cf7a3c50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c7b3836e9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c7b3836e9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c706710833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c706710833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cc7554a04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cc7554a04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05aad17dc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05aad17dc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c7b3836e9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3c7b3836e9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c7b3836e9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c7b3836e9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c7b3836e9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c7b3836e9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c7b3836e9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c7b3836e9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c7b3836e9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c7b3836e9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c7b3836e9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c7b3836e9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c70671083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c70671083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c7b3836e9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c7b3836e9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them an example on real data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c7b3836e9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c7b3836e9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them an example on real data for every point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c7b3836e9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c7b3836e9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c7b3836e9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c7b3836e9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br>
              <a:rPr lang="en"/>
            </a:br>
            <a:br>
              <a:rPr lang="en"/>
            </a:br>
            <a:r>
              <a:rPr lang="en"/>
              <a:t>Deep explain about nosql tyes and how they work internally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c7b3836e9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c7b3836e9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c7b3836e9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c7b3836e9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c7b3836e9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3c7b3836e9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c7b3836e9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c7b3836e9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c7b3836e9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c7b3836e9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br>
              <a:rPr lang="en"/>
            </a:br>
            <a:br>
              <a:rPr lang="en"/>
            </a:br>
            <a:r>
              <a:rPr lang="en"/>
              <a:t>Deep explain about nosql tyes and how they work internally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c7b3836e9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c7b3836e9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CRUD operations in the Code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c70671083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c70671083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c7b3836e9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c7b3836e9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CRUD operations in the Code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c7b3836e9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c7b3836e9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br>
              <a:rPr lang="en"/>
            </a:br>
            <a:br>
              <a:rPr lang="en"/>
            </a:br>
            <a:r>
              <a:rPr lang="en"/>
              <a:t>Deep explain about nosql tyes and how they work internally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c7b3836e9e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3c7b3836e9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c7b3836e9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3c7b3836e9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c7b3836e9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c7b3836e9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br>
              <a:rPr lang="en"/>
            </a:br>
            <a:br>
              <a:rPr lang="en"/>
            </a:br>
            <a:r>
              <a:rPr lang="en"/>
              <a:t>Deep explain about nosql tyes and how they work internally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c7b3836e9e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c7b3836e9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c7b3836e9e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c7b3836e9e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3c7b3836e9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3c7b3836e9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c7b3836e9e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3c7b3836e9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c7b3836e9e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c7b3836e9e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br>
              <a:rPr lang="en"/>
            </a:br>
            <a:br>
              <a:rPr lang="en"/>
            </a:br>
            <a:r>
              <a:rPr lang="en"/>
              <a:t>Deep explain about nosql tyes and how they work internally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c706710833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c706710833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cc7554a049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cc7554a049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083f33e91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083f33e91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cc7554a049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cc7554a049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cf7a3c50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cf7a3c50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c84861427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c84861427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8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845550" y="1482825"/>
            <a:ext cx="74529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1" name="Google Shape;14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6" name="Google Shape;146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" name="Google Shape;154;p21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62" name="Google Shape;162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4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8" name="Google Shape;178;p24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0" name="Google Shape;180;p24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2" name="Google Shape;182;p24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3" name="Google Shape;183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94" name="Google Shape;19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4346500" y="2467375"/>
            <a:ext cx="4083600" cy="120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0" name="Google Shape;200;p27"/>
          <p:cNvSpPr txBox="1"/>
          <p:nvPr>
            <p:ph hasCustomPrompt="1" idx="2" type="title"/>
          </p:nvPr>
        </p:nvSpPr>
        <p:spPr>
          <a:xfrm>
            <a:off x="4956100" y="1021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/>
          <p:nvPr>
            <p:ph idx="1" type="subTitle"/>
          </p:nvPr>
        </p:nvSpPr>
        <p:spPr>
          <a:xfrm>
            <a:off x="4346500" y="3649675"/>
            <a:ext cx="40836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2" name="Google Shape;202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4373850" y="944250"/>
            <a:ext cx="40095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28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9" name="Google Shape;209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4" name="Google Shape;224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1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8" name="Google Shape;23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2" name="Google Shape;242;p32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2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1" name="Google Shape;251;p32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4" name="Google Shape;25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3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6" name="Google Shape;266;p33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3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8" name="Google Shape;268;p33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3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72" name="Google Shape;272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0" name="Google Shape;280;p3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4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4" name="Google Shape;284;p34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92" name="Google Shape;29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6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2" name="Google Shape;302;p36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36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4" name="Google Shape;304;p36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8" name="Google Shape;30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2" name="Google Shape;312;p37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37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4" name="Google Shape;314;p37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7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6" name="Google Shape;316;p37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37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8" name="Google Shape;318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8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9" name="Google Shape;329;p38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8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8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2" name="Google Shape;332;p38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8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4" name="Google Shape;334;p38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8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6" name="Google Shape;336;p38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38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8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8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38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39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4" name="Google Shape;344;p39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39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6" name="Google Shape;346;p39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8" name="Google Shape;348;p39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9" name="Google Shape;349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40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0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0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7" name="Google Shape;357;p40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40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9" name="Google Shape;359;p40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0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61" name="Google Shape;361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1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1" name="Google Shape;371;p41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1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3" name="Google Shape;373;p41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75" name="Google Shape;375;p41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6" name="Google Shape;376;p41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2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2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42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4" name="Google Shape;384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8" name="Google Shape;388;p43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3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0" name="Google Shape;390;p43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43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2" name="Google Shape;392;p43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3" name="Google Shape;3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3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43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3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04" name="Google Shape;404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8" name="Google Shape;408;p45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9" name="Google Shape;409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idx="1" type="subTitle"/>
          </p:nvPr>
        </p:nvSpPr>
        <p:spPr>
          <a:xfrm>
            <a:off x="713225" y="1453525"/>
            <a:ext cx="74112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3" name="Google Shape;413;p46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14" name="Google Shape;414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9" name="Google Shape;429;p48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48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48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33" name="Google Shape;433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7" name="Google Shape;437;p49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8" name="Google Shape;438;p49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49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0" name="Google Shape;440;p49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49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9" name="Google Shape;449;p5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1" name="Google Shape;451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5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1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www.geeksforgeeks.org/dbms/history-of-dbms/" TargetMode="External"/><Relationship Id="rId4" Type="http://schemas.openxmlformats.org/officeDocument/2006/relationships/hyperlink" Target="https://www.youtube.com/watch?v=W2Z7fbCLSTw" TargetMode="External"/><Relationship Id="rId9" Type="http://schemas.openxmlformats.org/officeDocument/2006/relationships/hyperlink" Target="https://www.geeksforgeeks.org/dbms/types-of-databases/" TargetMode="External"/><Relationship Id="rId5" Type="http://schemas.openxmlformats.org/officeDocument/2006/relationships/hyperlink" Target="https://www.seas.upenn.edu/~zives/03f/cis550/codd.pdf" TargetMode="External"/><Relationship Id="rId6" Type="http://schemas.openxmlformats.org/officeDocument/2006/relationships/hyperlink" Target="https://www.youtube.com/watch?v=0buKQHokLK8" TargetMode="External"/><Relationship Id="rId7" Type="http://schemas.openxmlformats.org/officeDocument/2006/relationships/hyperlink" Target="https://www.mongodb.com/resources/basics/databases/document-databases" TargetMode="External"/><Relationship Id="rId8" Type="http://schemas.openxmlformats.org/officeDocument/2006/relationships/hyperlink" Target="https://www.mongodb.com/resources/basics/databases/nosql-explained" TargetMode="External"/><Relationship Id="rId11" Type="http://schemas.openxmlformats.org/officeDocument/2006/relationships/hyperlink" Target="https://codefinity.com/blog/The-History-and-Development-of-Databases" TargetMode="External"/><Relationship Id="rId10" Type="http://schemas.openxmlformats.org/officeDocument/2006/relationships/hyperlink" Target="https://www.ibm.com/history/relational-database" TargetMode="External"/><Relationship Id="rId12" Type="http://schemas.openxmlformats.org/officeDocument/2006/relationships/hyperlink" Target="https://www.mongodb.com/docs/?utm_source=google&amp;utm_campaign=search_gs_pl_evergreen_mongodb_general_retarget-brand-allvisitors_gic-null_ww-tier2_ps-all_desktop_eng_lead&amp;utm_term=how%20to%20use%20mongodb&amp;utm_medium=cpc_paid_search&amp;utm_ad=e&amp;utm_ad_campaign_id=22194044376&amp;adgroup=174717522379&amp;cq_cmp=22194044376&amp;gad_source=1&amp;gad_campaignid=22194044376&amp;gbraid=0AAAAADQ1403i4RJ4R6LZeVF0MZ_t3Dcws&amp;gclid=CjwKCAiAtLvMBhB_EiwA1u6_PpmbHoWEuim5qM8tRMMjbc7LFfaG4QVBJj8KmRWHKasGMBnYM5qDXxoCXJEQAvD_BwE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create.kahoot.it/share/byd-session-1/4b08fbb4-b989-4da5-8fb9-72fb66dbe8e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ctrTitle"/>
          </p:nvPr>
        </p:nvSpPr>
        <p:spPr>
          <a:xfrm>
            <a:off x="473850" y="1648725"/>
            <a:ext cx="81963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E9E9E"/>
                </a:solidFill>
              </a:rPr>
              <a:t>Base Your Database</a:t>
            </a:r>
            <a:endParaRPr i="1">
              <a:solidFill>
                <a:srgbClr val="9E9E9E"/>
              </a:solidFill>
            </a:endParaRPr>
          </a:p>
        </p:txBody>
      </p:sp>
      <p:sp>
        <p:nvSpPr>
          <p:cNvPr id="479" name="Google Shape;479;p55"/>
          <p:cNvSpPr txBox="1"/>
          <p:nvPr>
            <p:ph idx="1" type="subTitle"/>
          </p:nvPr>
        </p:nvSpPr>
        <p:spPr>
          <a:xfrm>
            <a:off x="955575" y="3052875"/>
            <a:ext cx="7064100" cy="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accent3"/>
                </a:solidFill>
              </a:rPr>
              <a:t>Session 1</a:t>
            </a:r>
            <a:endParaRPr sz="4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4"/>
          <p:cNvSpPr txBox="1"/>
          <p:nvPr>
            <p:ph idx="1" type="subTitle"/>
          </p:nvPr>
        </p:nvSpPr>
        <p:spPr>
          <a:xfrm>
            <a:off x="0" y="1097825"/>
            <a:ext cx="5396700" cy="31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❖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 attending a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session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without good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excuse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BEFORE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 session -&gt; </a:t>
            </a:r>
            <a:r>
              <a:rPr b="1" i="1" lang="en" sz="2000">
                <a:solidFill>
                  <a:srgbClr val="990000"/>
                </a:solidFill>
              </a:rPr>
              <a:t>warning</a:t>
            </a:r>
            <a:endParaRPr b="1" i="1" sz="2000">
              <a:solidFill>
                <a:srgbClr val="99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❖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Missing a Task without good excuse -&gt; </a:t>
            </a:r>
            <a:r>
              <a:rPr b="1" i="1" lang="en" sz="2000">
                <a:solidFill>
                  <a:srgbClr val="990000"/>
                </a:solidFill>
              </a:rPr>
              <a:t>warning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❖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Arriving late after 7 mins -&gt; pay the fee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➔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Fee -&gt; 1 min = 1 pound (max 15 pound) </a:t>
            </a:r>
            <a:endParaRPr sz="15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9" name="Google Shape;579;p64"/>
          <p:cNvSpPr txBox="1"/>
          <p:nvPr>
            <p:ph type="title"/>
          </p:nvPr>
        </p:nvSpPr>
        <p:spPr>
          <a:xfrm>
            <a:off x="1450925" y="445025"/>
            <a:ext cx="59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pic>
        <p:nvPicPr>
          <p:cNvPr id="580" name="Google Shape;580;p64"/>
          <p:cNvPicPr preferRelativeResize="0"/>
          <p:nvPr/>
        </p:nvPicPr>
        <p:blipFill rotWithShape="1">
          <a:blip r:embed="rId3">
            <a:alphaModFix/>
          </a:blip>
          <a:srcRect b="0" l="18909" r="4690" t="0"/>
          <a:stretch/>
        </p:blipFill>
        <p:spPr>
          <a:xfrm>
            <a:off x="5427550" y="1324363"/>
            <a:ext cx="3638825" cy="26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/>
          <p:nvPr>
            <p:ph idx="1" type="subTitle"/>
          </p:nvPr>
        </p:nvSpPr>
        <p:spPr>
          <a:xfrm>
            <a:off x="0" y="1251350"/>
            <a:ext cx="4291500" cy="31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❖"/>
            </a:pPr>
            <a:r>
              <a:rPr b="1" lang="en" sz="1700">
                <a:solidFill>
                  <a:schemeClr val="dk1"/>
                </a:solidFill>
              </a:rPr>
              <a:t>Best of the week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will be announced at the end of each week on the community and discord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❖"/>
            </a:pPr>
            <a:r>
              <a:rPr b="1" lang="en" sz="1700">
                <a:solidFill>
                  <a:schemeClr val="dk1"/>
                </a:solidFill>
              </a:rPr>
              <a:t>Best of the camp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will be awarded at the end of the camp!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6" name="Google Shape;586;p65"/>
          <p:cNvSpPr txBox="1"/>
          <p:nvPr>
            <p:ph type="title"/>
          </p:nvPr>
        </p:nvSpPr>
        <p:spPr>
          <a:xfrm>
            <a:off x="1450925" y="445025"/>
            <a:ext cx="59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pic>
        <p:nvPicPr>
          <p:cNvPr id="587" name="Google Shape;5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300" y="1418476"/>
            <a:ext cx="4789600" cy="269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6"/>
          <p:cNvSpPr txBox="1"/>
          <p:nvPr>
            <p:ph type="title"/>
          </p:nvPr>
        </p:nvSpPr>
        <p:spPr>
          <a:xfrm>
            <a:off x="7200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93" name="Google Shape;593;p66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4" name="Google Shape;594;p66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5" name="Google Shape;595;p66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6" name="Google Shape;596;p66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Database?</a:t>
            </a:r>
            <a:endParaRPr/>
          </a:p>
        </p:txBody>
      </p:sp>
      <p:sp>
        <p:nvSpPr>
          <p:cNvPr id="597" name="Google Shape;597;p66"/>
          <p:cNvSpPr txBox="1"/>
          <p:nvPr>
            <p:ph idx="6" type="title"/>
          </p:nvPr>
        </p:nvSpPr>
        <p:spPr>
          <a:xfrm>
            <a:off x="60876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Databases</a:t>
            </a:r>
            <a:endParaRPr/>
          </a:p>
        </p:txBody>
      </p:sp>
      <p:sp>
        <p:nvSpPr>
          <p:cNvPr id="598" name="Google Shape;598;p66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9" name="Google Shape;599;p66"/>
          <p:cNvSpPr txBox="1"/>
          <p:nvPr>
            <p:ph idx="9" type="title"/>
          </p:nvPr>
        </p:nvSpPr>
        <p:spPr>
          <a:xfrm>
            <a:off x="7200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Introduction to NoSQL</a:t>
            </a:r>
            <a:endParaRPr/>
          </a:p>
        </p:txBody>
      </p:sp>
      <p:sp>
        <p:nvSpPr>
          <p:cNvPr id="600" name="Google Shape;600;p66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MongoDB?</a:t>
            </a:r>
            <a:endParaRPr/>
          </a:p>
        </p:txBody>
      </p:sp>
      <p:sp>
        <p:nvSpPr>
          <p:cNvPr id="601" name="Google Shape;601;p66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02" name="Google Shape;602;p66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Core Concepts</a:t>
            </a:r>
            <a:endParaRPr/>
          </a:p>
        </p:txBody>
      </p:sp>
      <p:sp>
        <p:nvSpPr>
          <p:cNvPr id="603" name="Google Shape;603;p66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04" name="Google Shape;604;p6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05" name="Google Shape;605;p66"/>
          <p:cNvSpPr/>
          <p:nvPr/>
        </p:nvSpPr>
        <p:spPr>
          <a:xfrm>
            <a:off x="1074750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"/>
          <p:cNvSpPr txBox="1"/>
          <p:nvPr>
            <p:ph type="title"/>
          </p:nvPr>
        </p:nvSpPr>
        <p:spPr>
          <a:xfrm>
            <a:off x="68900" y="2148725"/>
            <a:ext cx="4253100" cy="742800"/>
          </a:xfrm>
          <a:prstGeom prst="rect">
            <a:avLst/>
          </a:prstGeom>
        </p:spPr>
        <p:txBody>
          <a:bodyPr anchorCtr="0" anchor="t" bIns="83000" lIns="83000" spcFirstLastPara="1" rIns="83000" wrap="square" tIns="8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38"/>
              <a:t>What is DataBase?</a:t>
            </a:r>
            <a:endParaRPr sz="4538"/>
          </a:p>
        </p:txBody>
      </p:sp>
      <p:sp>
        <p:nvSpPr>
          <p:cNvPr id="611" name="Google Shape;611;p67"/>
          <p:cNvSpPr txBox="1"/>
          <p:nvPr>
            <p:ph idx="2" type="title"/>
          </p:nvPr>
        </p:nvSpPr>
        <p:spPr>
          <a:xfrm>
            <a:off x="1586612" y="986050"/>
            <a:ext cx="1217700" cy="888000"/>
          </a:xfrm>
          <a:prstGeom prst="rect">
            <a:avLst/>
          </a:prstGeom>
        </p:spPr>
        <p:txBody>
          <a:bodyPr anchorCtr="0" anchor="t" bIns="83000" lIns="83000" spcFirstLastPara="1" rIns="83000" wrap="square" tIns="8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54"/>
              <a:t>02</a:t>
            </a:r>
            <a:endParaRPr sz="6354"/>
          </a:p>
        </p:txBody>
      </p:sp>
      <p:pic>
        <p:nvPicPr>
          <p:cNvPr id="612" name="Google Shape;6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375" y="986050"/>
            <a:ext cx="5049600" cy="28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8"/>
          <p:cNvSpPr txBox="1"/>
          <p:nvPr>
            <p:ph type="title"/>
          </p:nvPr>
        </p:nvSpPr>
        <p:spPr>
          <a:xfrm>
            <a:off x="1094400" y="1995300"/>
            <a:ext cx="69552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Let’s go back a little bit …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Before computer existed!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024326" cy="46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600" y="0"/>
            <a:ext cx="3111400" cy="55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04525"/>
            <a:ext cx="2625500" cy="28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5500" y="2734300"/>
            <a:ext cx="3434400" cy="2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625"/>
            <a:ext cx="9143999" cy="49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642"/>
            <a:ext cx="9143999" cy="4924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3"/>
          <p:cNvSpPr txBox="1"/>
          <p:nvPr>
            <p:ph idx="1" type="subTitle"/>
          </p:nvPr>
        </p:nvSpPr>
        <p:spPr>
          <a:xfrm>
            <a:off x="76650" y="13818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Ancient Egyptian walls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Mesopotamian / </a:t>
            </a:r>
            <a:r>
              <a:rPr lang="en" sz="1600">
                <a:solidFill>
                  <a:schemeClr val="dk1"/>
                </a:solidFill>
              </a:rPr>
              <a:t>Iraq</a:t>
            </a:r>
            <a:r>
              <a:rPr lang="en" sz="1600">
                <a:solidFill>
                  <a:schemeClr val="dk1"/>
                </a:solidFill>
              </a:rPr>
              <a:t> clay tablets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Paper records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Ledgers and notebooks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Filing cabinets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en" sz="1600">
                <a:solidFill>
                  <a:schemeClr val="dk1"/>
                </a:solidFill>
              </a:rPr>
              <a:t>Index cards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46" name="Google Shape;646;p73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Was Data Stored Back Then?</a:t>
            </a:r>
            <a:endParaRPr/>
          </a:p>
        </p:txBody>
      </p:sp>
      <p:sp>
        <p:nvSpPr>
          <p:cNvPr id="647" name="Google Shape;647;p73"/>
          <p:cNvSpPr/>
          <p:nvPr/>
        </p:nvSpPr>
        <p:spPr>
          <a:xfrm>
            <a:off x="3282350" y="2065050"/>
            <a:ext cx="2088000" cy="1013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73"/>
          <p:cNvSpPr txBox="1"/>
          <p:nvPr>
            <p:ph idx="1" type="subTitle"/>
          </p:nvPr>
        </p:nvSpPr>
        <p:spPr>
          <a:xfrm>
            <a:off x="5370350" y="1565725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➢"/>
            </a:pPr>
            <a:r>
              <a:rPr lang="en" sz="1900">
                <a:solidFill>
                  <a:schemeClr val="dk1"/>
                </a:solidFill>
              </a:rPr>
              <a:t>Searching took a long time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➢"/>
            </a:pPr>
            <a:r>
              <a:rPr lang="en" sz="1900">
                <a:solidFill>
                  <a:schemeClr val="dk1"/>
                </a:solidFill>
              </a:rPr>
              <a:t>Data was duplicated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➢"/>
            </a:pPr>
            <a:r>
              <a:rPr lang="en" sz="1900">
                <a:solidFill>
                  <a:schemeClr val="dk1"/>
                </a:solidFill>
              </a:rPr>
              <a:t>Easy to lose or damage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➢"/>
            </a:pPr>
            <a:r>
              <a:rPr lang="en" sz="1900">
                <a:solidFill>
                  <a:schemeClr val="dk1"/>
                </a:solidFill>
              </a:rPr>
              <a:t>Only one person at a time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649" name="Google Shape;649;p73"/>
          <p:cNvSpPr txBox="1"/>
          <p:nvPr/>
        </p:nvSpPr>
        <p:spPr>
          <a:xfrm>
            <a:off x="2633600" y="4383500"/>
            <a:ext cx="33855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CTRL + F did not exist :)</a:t>
            </a:r>
            <a:endParaRPr sz="1600">
              <a:solidFill>
                <a:srgbClr val="54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/>
          <p:nvPr/>
        </p:nvSpPr>
        <p:spPr>
          <a:xfrm>
            <a:off x="383850" y="1669800"/>
            <a:ext cx="84600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4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to Databases &amp; NoSQL with MongoDB</a:t>
            </a:r>
            <a:endParaRPr sz="4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6"/>
          <p:cNvSpPr txBox="1"/>
          <p:nvPr/>
        </p:nvSpPr>
        <p:spPr>
          <a:xfrm>
            <a:off x="122825" y="4322075"/>
            <a:ext cx="38769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By : Abdalrahman Khaled</a:t>
            </a:r>
            <a:endParaRPr sz="1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4"/>
          <p:cNvSpPr txBox="1"/>
          <p:nvPr>
            <p:ph type="title"/>
          </p:nvPr>
        </p:nvSpPr>
        <p:spPr>
          <a:xfrm>
            <a:off x="1335775" y="1939950"/>
            <a:ext cx="64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Let’s go to the time after </a:t>
            </a:r>
            <a:r>
              <a:rPr lang="en" sz="3800"/>
              <a:t>computers</a:t>
            </a:r>
            <a:r>
              <a:rPr lang="en" sz="3800"/>
              <a:t> were invented!</a:t>
            </a:r>
            <a:endParaRPr sz="3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6"/>
          <p:cNvSpPr txBox="1"/>
          <p:nvPr>
            <p:ph type="title"/>
          </p:nvPr>
        </p:nvSpPr>
        <p:spPr>
          <a:xfrm>
            <a:off x="1582500" y="2322900"/>
            <a:ext cx="5979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Flat File Model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7"/>
          <p:cNvSpPr txBox="1"/>
          <p:nvPr>
            <p:ph idx="1" type="subTitle"/>
          </p:nvPr>
        </p:nvSpPr>
        <p:spPr>
          <a:xfrm>
            <a:off x="796125" y="1451700"/>
            <a:ext cx="7287600" cy="28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★"/>
            </a:pPr>
            <a:r>
              <a:rPr lang="en" sz="2200">
                <a:solidFill>
                  <a:schemeClr val="dk1"/>
                </a:solidFill>
              </a:rPr>
              <a:t>Data moved from paper to digital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★"/>
            </a:pPr>
            <a:r>
              <a:rPr lang="en" sz="2200">
                <a:solidFill>
                  <a:schemeClr val="dk1"/>
                </a:solidFill>
              </a:rPr>
              <a:t>Files replaced folders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★"/>
            </a:pPr>
            <a:r>
              <a:rPr lang="en" sz="2200">
                <a:solidFill>
                  <a:schemeClr val="dk1"/>
                </a:solidFill>
              </a:rPr>
              <a:t>Faster processing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Same problems , new medium.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70" name="Google Shape;670;p77"/>
          <p:cNvSpPr txBox="1"/>
          <p:nvPr>
            <p:ph type="title"/>
          </p:nvPr>
        </p:nvSpPr>
        <p:spPr>
          <a:xfrm>
            <a:off x="1653113" y="652300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Computers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328975"/>
            <a:ext cx="85915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9"/>
          <p:cNvSpPr txBox="1"/>
          <p:nvPr>
            <p:ph idx="1" type="subTitle"/>
          </p:nvPr>
        </p:nvSpPr>
        <p:spPr>
          <a:xfrm>
            <a:off x="464800" y="1244450"/>
            <a:ext cx="81069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" sz="1700">
                <a:solidFill>
                  <a:schemeClr val="dk1"/>
                </a:solidFill>
              </a:rPr>
              <a:t>You have one big file (or many separate files), and all data is written directly inside them.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" sz="1700">
                <a:solidFill>
                  <a:schemeClr val="dk1"/>
                </a:solidFill>
              </a:rPr>
              <a:t>EX:  Text files, CSV files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" sz="1700">
                <a:solidFill>
                  <a:schemeClr val="dk1"/>
                </a:solidFill>
              </a:rPr>
              <a:t>Flat = no layers, no logic, no connections, no relationships.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" sz="1700">
                <a:solidFill>
                  <a:schemeClr val="dk1"/>
                </a:solidFill>
              </a:rPr>
              <a:t>Same problems , new medium.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" sz="1700">
                <a:solidFill>
                  <a:schemeClr val="dk1"/>
                </a:solidFill>
              </a:rPr>
              <a:t>Computers changed the tool, not the problem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81" name="Google Shape;681;p79"/>
          <p:cNvSpPr txBox="1"/>
          <p:nvPr>
            <p:ph type="title"/>
          </p:nvPr>
        </p:nvSpPr>
        <p:spPr>
          <a:xfrm>
            <a:off x="1432393" y="383650"/>
            <a:ext cx="63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What is the Flat File Model?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0"/>
          <p:cNvSpPr txBox="1"/>
          <p:nvPr>
            <p:ph idx="1" type="subTitle"/>
          </p:nvPr>
        </p:nvSpPr>
        <p:spPr>
          <a:xfrm>
            <a:off x="2325050" y="1386000"/>
            <a:ext cx="4533000" cy="23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Data duplication</a:t>
            </a:r>
            <a:br>
              <a:rPr lang="en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indent="-3619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Hard to update</a:t>
            </a:r>
            <a:br>
              <a:rPr lang="en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indent="-3619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Inconsistent data</a:t>
            </a:r>
            <a:br>
              <a:rPr lang="en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indent="-3619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➔"/>
            </a:pPr>
            <a:r>
              <a:rPr lang="en" sz="2100">
                <a:solidFill>
                  <a:schemeClr val="dk1"/>
                </a:solidFill>
              </a:rPr>
              <a:t>No structure enforcement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87" name="Google Shape;687;p80"/>
          <p:cNvSpPr txBox="1"/>
          <p:nvPr>
            <p:ph type="title"/>
          </p:nvPr>
        </p:nvSpPr>
        <p:spPr>
          <a:xfrm>
            <a:off x="1412843" y="383650"/>
            <a:ext cx="63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Flat Files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1"/>
          <p:cNvSpPr txBox="1"/>
          <p:nvPr>
            <p:ph type="title"/>
          </p:nvPr>
        </p:nvSpPr>
        <p:spPr>
          <a:xfrm>
            <a:off x="1582500" y="2322900"/>
            <a:ext cx="5979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Hierarchical and Network Models (Mid-1960s)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2"/>
          <p:cNvSpPr txBox="1"/>
          <p:nvPr>
            <p:ph idx="1" type="subTitle"/>
          </p:nvPr>
        </p:nvSpPr>
        <p:spPr>
          <a:xfrm>
            <a:off x="66850" y="1229075"/>
            <a:ext cx="4470300" cy="28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IBM introduced the Information Management System (IMS).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which used a hierarchical "tree" structure where parent nodes pointed to child nodes. 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While successful for projects like NASA’s lunar lander, it was rigid.</a:t>
            </a:r>
            <a:endParaRPr sz="1500"/>
          </a:p>
        </p:txBody>
      </p:sp>
      <p:sp>
        <p:nvSpPr>
          <p:cNvPr id="698" name="Google Shape;698;p82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Hierarchical Model</a:t>
            </a:r>
            <a:endParaRPr/>
          </a:p>
        </p:txBody>
      </p:sp>
      <p:pic>
        <p:nvPicPr>
          <p:cNvPr id="699" name="Google Shape;6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25" y="1715535"/>
            <a:ext cx="4739175" cy="212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3"/>
          <p:cNvSpPr txBox="1"/>
          <p:nvPr>
            <p:ph idx="1" type="subTitle"/>
          </p:nvPr>
        </p:nvSpPr>
        <p:spPr>
          <a:xfrm>
            <a:off x="66850" y="1229075"/>
            <a:ext cx="4470300" cy="28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more flexible network model was developed by Charles Bachmann at GE.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allowing child nodes to have multiple parents.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but it became too difficult to manage as the pointers between data grew complicated</a:t>
            </a:r>
            <a:endParaRPr sz="1800"/>
          </a:p>
        </p:txBody>
      </p:sp>
      <p:sp>
        <p:nvSpPr>
          <p:cNvPr id="705" name="Google Shape;705;p83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Network Model</a:t>
            </a:r>
            <a:endParaRPr/>
          </a:p>
        </p:txBody>
      </p:sp>
      <p:pic>
        <p:nvPicPr>
          <p:cNvPr id="706" name="Google Shape;7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950" y="1170125"/>
            <a:ext cx="4729050" cy="29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type="title"/>
          </p:nvPr>
        </p:nvSpPr>
        <p:spPr>
          <a:xfrm>
            <a:off x="7200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1" name="Google Shape;491;p57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2" name="Google Shape;492;p57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3" name="Google Shape;493;p57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4" name="Google Shape;494;p57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Database?</a:t>
            </a:r>
            <a:endParaRPr/>
          </a:p>
        </p:txBody>
      </p:sp>
      <p:sp>
        <p:nvSpPr>
          <p:cNvPr id="495" name="Google Shape;495;p57"/>
          <p:cNvSpPr txBox="1"/>
          <p:nvPr>
            <p:ph idx="6" type="title"/>
          </p:nvPr>
        </p:nvSpPr>
        <p:spPr>
          <a:xfrm>
            <a:off x="60876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Databases</a:t>
            </a:r>
            <a:endParaRPr/>
          </a:p>
        </p:txBody>
      </p:sp>
      <p:sp>
        <p:nvSpPr>
          <p:cNvPr id="496" name="Google Shape;496;p57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7" name="Google Shape;497;p57"/>
          <p:cNvSpPr txBox="1"/>
          <p:nvPr>
            <p:ph idx="9" type="title"/>
          </p:nvPr>
        </p:nvSpPr>
        <p:spPr>
          <a:xfrm>
            <a:off x="7200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Introduction to NoSQL</a:t>
            </a:r>
            <a:endParaRPr/>
          </a:p>
        </p:txBody>
      </p:sp>
      <p:sp>
        <p:nvSpPr>
          <p:cNvPr id="498" name="Google Shape;498;p57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MongoDB?</a:t>
            </a:r>
            <a:endParaRPr/>
          </a:p>
        </p:txBody>
      </p:sp>
      <p:sp>
        <p:nvSpPr>
          <p:cNvPr id="499" name="Google Shape;499;p57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00" name="Google Shape;500;p57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Core Concepts</a:t>
            </a:r>
            <a:endParaRPr/>
          </a:p>
        </p:txBody>
      </p:sp>
      <p:sp>
        <p:nvSpPr>
          <p:cNvPr id="501" name="Google Shape;501;p57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02" name="Google Shape;502;p57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4"/>
          <p:cNvSpPr txBox="1"/>
          <p:nvPr>
            <p:ph type="title"/>
          </p:nvPr>
        </p:nvSpPr>
        <p:spPr>
          <a:xfrm>
            <a:off x="1582500" y="2322900"/>
            <a:ext cx="5979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Relational Breakthrough (1970)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700" y="0"/>
            <a:ext cx="40622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5"/>
          <p:cNvSpPr txBox="1"/>
          <p:nvPr>
            <p:ph type="title"/>
          </p:nvPr>
        </p:nvSpPr>
        <p:spPr>
          <a:xfrm>
            <a:off x="-446000" y="422000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The Relational DB</a:t>
            </a:r>
            <a:endParaRPr/>
          </a:p>
        </p:txBody>
      </p:sp>
      <p:sp>
        <p:nvSpPr>
          <p:cNvPr id="718" name="Google Shape;718;p85"/>
          <p:cNvSpPr txBox="1"/>
          <p:nvPr>
            <p:ph idx="4294967295" type="subTitle"/>
          </p:nvPr>
        </p:nvSpPr>
        <p:spPr>
          <a:xfrm>
            <a:off x="0" y="1206050"/>
            <a:ext cx="49746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IBM</a:t>
            </a:r>
            <a:r>
              <a:rPr lang="en"/>
              <a:t> scientist </a:t>
            </a:r>
            <a:r>
              <a:rPr b="1" lang="en"/>
              <a:t>Ted Codd</a:t>
            </a:r>
            <a:r>
              <a:rPr lang="en"/>
              <a:t> proposed the </a:t>
            </a:r>
            <a:r>
              <a:rPr b="1" lang="en"/>
              <a:t>relational database</a:t>
            </a:r>
            <a:r>
              <a:rPr lang="en"/>
              <a:t> model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organized data into simple </a:t>
            </a:r>
            <a:r>
              <a:rPr b="1" lang="en"/>
              <a:t>tables</a:t>
            </a:r>
            <a:r>
              <a:rPr lang="en"/>
              <a:t>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eliminated the need for complex pointers because tables connected through matching data fields, making it much easier to access and change information. 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6"/>
          <p:cNvSpPr txBox="1"/>
          <p:nvPr>
            <p:ph type="title"/>
          </p:nvPr>
        </p:nvSpPr>
        <p:spPr>
          <a:xfrm>
            <a:off x="-446000" y="422000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Relational DB</a:t>
            </a:r>
            <a:endParaRPr/>
          </a:p>
        </p:txBody>
      </p:sp>
      <p:sp>
        <p:nvSpPr>
          <p:cNvPr id="724" name="Google Shape;724;p86"/>
          <p:cNvSpPr txBox="1"/>
          <p:nvPr>
            <p:ph idx="4294967295" type="subTitle"/>
          </p:nvPr>
        </p:nvSpPr>
        <p:spPr>
          <a:xfrm>
            <a:off x="-30725" y="1616400"/>
            <a:ext cx="49746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Despite its brilliance, IBM was slow to adopt it because it competed with their profitable IMS product</a:t>
            </a:r>
            <a:endParaRPr sz="1700"/>
          </a:p>
        </p:txBody>
      </p:sp>
      <p:pic>
        <p:nvPicPr>
          <p:cNvPr id="725" name="Google Shape;72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925" y="759349"/>
            <a:ext cx="4296075" cy="36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7"/>
          <p:cNvSpPr txBox="1"/>
          <p:nvPr>
            <p:ph type="title"/>
          </p:nvPr>
        </p:nvSpPr>
        <p:spPr>
          <a:xfrm>
            <a:off x="1582500" y="2322900"/>
            <a:ext cx="5979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Commercialization and Competition (1973–1979)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8"/>
          <p:cNvSpPr txBox="1"/>
          <p:nvPr>
            <p:ph type="title"/>
          </p:nvPr>
        </p:nvSpPr>
        <p:spPr>
          <a:xfrm>
            <a:off x="798400" y="306850"/>
            <a:ext cx="72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Commercialization and Competition</a:t>
            </a:r>
            <a:endParaRPr/>
          </a:p>
        </p:txBody>
      </p:sp>
      <p:sp>
        <p:nvSpPr>
          <p:cNvPr id="736" name="Google Shape;736;p88"/>
          <p:cNvSpPr txBox="1"/>
          <p:nvPr>
            <p:ph idx="4294967295" type="subTitle"/>
          </p:nvPr>
        </p:nvSpPr>
        <p:spPr>
          <a:xfrm>
            <a:off x="0" y="967825"/>
            <a:ext cx="56349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en" sz="1600"/>
              <a:t>1973 (The Foundation):</a:t>
            </a:r>
            <a:r>
              <a:rPr lang="en" sz="1600"/>
              <a:t> Researchers at UC Berkeley created </a:t>
            </a:r>
            <a:r>
              <a:rPr b="1" lang="en" sz="1600"/>
              <a:t>Ingress</a:t>
            </a:r>
            <a:r>
              <a:rPr lang="en" sz="1600"/>
              <a:t>, a database that many other companies used to build their own products.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en" sz="1600"/>
              <a:t>1975 (The Language): </a:t>
            </a:r>
            <a:r>
              <a:rPr lang="en" sz="1600"/>
              <a:t>IBM created an experimental system called </a:t>
            </a:r>
            <a:r>
              <a:rPr b="1" lang="en" sz="1600"/>
              <a:t>System R</a:t>
            </a:r>
            <a:r>
              <a:rPr lang="en" sz="1600"/>
              <a:t>, which introduced </a:t>
            </a:r>
            <a:r>
              <a:rPr b="1" lang="en" sz="1600"/>
              <a:t>SQL</a:t>
            </a:r>
            <a:r>
              <a:rPr lang="en" sz="1600"/>
              <a:t>, the standard language still used today to search and change data.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en" sz="1600"/>
              <a:t>1977–1979 (The Competition):</a:t>
            </a:r>
            <a:r>
              <a:rPr lang="en" sz="1600"/>
              <a:t> 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Larry Ellison</a:t>
            </a:r>
            <a:r>
              <a:rPr lang="en" sz="1500"/>
              <a:t> saw the </a:t>
            </a:r>
            <a:r>
              <a:rPr lang="en" sz="1500"/>
              <a:t>opportunity</a:t>
            </a:r>
            <a:r>
              <a:rPr lang="en" sz="1500"/>
              <a:t> and started his own company to build a compatible database.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He released </a:t>
            </a:r>
            <a:r>
              <a:rPr b="1" lang="en" sz="1500"/>
              <a:t>Oracle</a:t>
            </a:r>
            <a:r>
              <a:rPr lang="en" sz="1500"/>
              <a:t> in 1979, beating IBM to the public market by several years</a:t>
            </a:r>
            <a:endParaRPr sz="1200"/>
          </a:p>
        </p:txBody>
      </p:sp>
      <p:pic>
        <p:nvPicPr>
          <p:cNvPr id="737" name="Google Shape;737;p88"/>
          <p:cNvPicPr preferRelativeResize="0"/>
          <p:nvPr/>
        </p:nvPicPr>
        <p:blipFill rotWithShape="1">
          <a:blip r:embed="rId3">
            <a:alphaModFix/>
          </a:blip>
          <a:srcRect b="0" l="13141" r="11375" t="0"/>
          <a:stretch/>
        </p:blipFill>
        <p:spPr>
          <a:xfrm>
            <a:off x="5634825" y="1052263"/>
            <a:ext cx="3439250" cy="30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9"/>
          <p:cNvSpPr txBox="1"/>
          <p:nvPr>
            <p:ph type="title"/>
          </p:nvPr>
        </p:nvSpPr>
        <p:spPr>
          <a:xfrm>
            <a:off x="1582500" y="2322900"/>
            <a:ext cx="5979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Modern Dominance (1983–Present)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0"/>
          <p:cNvSpPr txBox="1"/>
          <p:nvPr>
            <p:ph type="title"/>
          </p:nvPr>
        </p:nvSpPr>
        <p:spPr>
          <a:xfrm>
            <a:off x="-422975" y="207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Oracle</a:t>
            </a:r>
            <a:endParaRPr/>
          </a:p>
        </p:txBody>
      </p:sp>
      <p:sp>
        <p:nvSpPr>
          <p:cNvPr id="748" name="Google Shape;748;p90"/>
          <p:cNvSpPr txBox="1"/>
          <p:nvPr>
            <p:ph idx="4294967295" type="subTitle"/>
          </p:nvPr>
        </p:nvSpPr>
        <p:spPr>
          <a:xfrm>
            <a:off x="23025" y="837300"/>
            <a:ext cx="57576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1983 (The Market Shift):</a:t>
            </a:r>
            <a:r>
              <a:rPr lang="en" sz="1600"/>
              <a:t> 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Oracle had updated its software to run on almost every computer, including IBM’s own machines.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By the time IBM finally released its own commercial version </a:t>
            </a:r>
            <a:r>
              <a:rPr b="1" lang="en" sz="1500"/>
              <a:t>(DB2)</a:t>
            </a:r>
            <a:r>
              <a:rPr lang="en" sz="1500"/>
              <a:t>, Oracle had already captured the market and was selling to IBM’s own customers. 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Today:</a:t>
            </a:r>
            <a:r>
              <a:rPr lang="en" sz="1600"/>
              <a:t> 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Because of this early competition, relational databases became the global standard.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They now organize the data we use for almost everything, including shopping, working, and communicating</a:t>
            </a:r>
            <a:endParaRPr sz="1200"/>
          </a:p>
        </p:txBody>
      </p:sp>
      <p:pic>
        <p:nvPicPr>
          <p:cNvPr id="749" name="Google Shape;7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150" y="336188"/>
            <a:ext cx="3204300" cy="447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1"/>
          <p:cNvSpPr txBox="1"/>
          <p:nvPr>
            <p:ph type="title"/>
          </p:nvPr>
        </p:nvSpPr>
        <p:spPr>
          <a:xfrm>
            <a:off x="1343450" y="2322900"/>
            <a:ext cx="6218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Rise of NoSQL (Late 2000s)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2"/>
          <p:cNvSpPr txBox="1"/>
          <p:nvPr>
            <p:ph type="title"/>
          </p:nvPr>
        </p:nvSpPr>
        <p:spPr>
          <a:xfrm>
            <a:off x="-446000" y="422000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NoSQL</a:t>
            </a:r>
            <a:endParaRPr/>
          </a:p>
        </p:txBody>
      </p:sp>
      <p:sp>
        <p:nvSpPr>
          <p:cNvPr id="760" name="Google Shape;760;p92"/>
          <p:cNvSpPr txBox="1"/>
          <p:nvPr>
            <p:ph idx="4294967295" type="subTitle"/>
          </p:nvPr>
        </p:nvSpPr>
        <p:spPr>
          <a:xfrm>
            <a:off x="0" y="1052275"/>
            <a:ext cx="5634900" cy="3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 the internet grew, companies like Google and Amazon needed to handle massive amounts of unstructured data (like social media posts or images) that didn't fit easily into relational tables. 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NoSQL ("Not Only SQL") databases emerged to provide a more flexible way to store data that could be easily spread across thousands of servers, prioritizing speed and scale over the strict table structures of the relational model.</a:t>
            </a:r>
            <a:endParaRPr sz="1400"/>
          </a:p>
        </p:txBody>
      </p:sp>
      <p:pic>
        <p:nvPicPr>
          <p:cNvPr id="761" name="Google Shape;7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975" y="1489324"/>
            <a:ext cx="3589624" cy="25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7" name="Google Shape;767;p93"/>
          <p:cNvCxnSpPr/>
          <p:nvPr/>
        </p:nvCxnSpPr>
        <p:spPr>
          <a:xfrm>
            <a:off x="4111838" y="2673405"/>
            <a:ext cx="909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93"/>
          <p:cNvSpPr txBox="1"/>
          <p:nvPr/>
        </p:nvSpPr>
        <p:spPr>
          <a:xfrm>
            <a:off x="4586424" y="1632300"/>
            <a:ext cx="1846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Relational DB</a:t>
            </a:r>
            <a:endParaRPr sz="23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69" name="Google Shape;769;p93"/>
          <p:cNvGrpSpPr/>
          <p:nvPr/>
        </p:nvGrpSpPr>
        <p:grpSpPr>
          <a:xfrm>
            <a:off x="5199749" y="2537532"/>
            <a:ext cx="248561" cy="271745"/>
            <a:chOff x="1687350" y="3618725"/>
            <a:chExt cx="270175" cy="295375"/>
          </a:xfrm>
        </p:grpSpPr>
        <p:sp>
          <p:nvSpPr>
            <p:cNvPr id="770" name="Google Shape;770;p93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3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3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3" name="Google Shape;773;p93"/>
          <p:cNvCxnSpPr/>
          <p:nvPr/>
        </p:nvCxnSpPr>
        <p:spPr>
          <a:xfrm rot="10800000">
            <a:off x="5324030" y="2047378"/>
            <a:ext cx="0" cy="29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93"/>
          <p:cNvSpPr/>
          <p:nvPr/>
        </p:nvSpPr>
        <p:spPr>
          <a:xfrm>
            <a:off x="3711165" y="2541283"/>
            <a:ext cx="230027" cy="26424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93"/>
          <p:cNvSpPr txBox="1"/>
          <p:nvPr/>
        </p:nvSpPr>
        <p:spPr>
          <a:xfrm>
            <a:off x="2487300" y="3208025"/>
            <a:ext cx="2472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Early Computer Models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776" name="Google Shape;776;p93"/>
          <p:cNvCxnSpPr>
            <a:stCxn id="777" idx="2"/>
            <a:endCxn id="775" idx="0"/>
          </p:cNvCxnSpPr>
          <p:nvPr/>
        </p:nvCxnSpPr>
        <p:spPr>
          <a:xfrm>
            <a:off x="3723300" y="2950025"/>
            <a:ext cx="0" cy="258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93"/>
          <p:cNvCxnSpPr/>
          <p:nvPr/>
        </p:nvCxnSpPr>
        <p:spPr>
          <a:xfrm>
            <a:off x="2613038" y="2663805"/>
            <a:ext cx="906000" cy="9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93"/>
          <p:cNvCxnSpPr/>
          <p:nvPr/>
        </p:nvCxnSpPr>
        <p:spPr>
          <a:xfrm>
            <a:off x="6832399" y="2950025"/>
            <a:ext cx="0" cy="258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93"/>
          <p:cNvCxnSpPr/>
          <p:nvPr/>
        </p:nvCxnSpPr>
        <p:spPr>
          <a:xfrm>
            <a:off x="5614049" y="2673405"/>
            <a:ext cx="921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93"/>
          <p:cNvSpPr/>
          <p:nvPr/>
        </p:nvSpPr>
        <p:spPr>
          <a:xfrm>
            <a:off x="6679877" y="2559994"/>
            <a:ext cx="290377" cy="226822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93"/>
          <p:cNvSpPr txBox="1"/>
          <p:nvPr/>
        </p:nvSpPr>
        <p:spPr>
          <a:xfrm>
            <a:off x="5657849" y="3208050"/>
            <a:ext cx="26946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Non-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Relational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 DB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83" name="Google Shape;783;p93"/>
          <p:cNvSpPr txBox="1"/>
          <p:nvPr/>
        </p:nvSpPr>
        <p:spPr>
          <a:xfrm>
            <a:off x="1189923" y="1618350"/>
            <a:ext cx="19581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Pre-Computer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784" name="Google Shape;784;p93"/>
          <p:cNvGrpSpPr/>
          <p:nvPr/>
        </p:nvGrpSpPr>
        <p:grpSpPr>
          <a:xfrm>
            <a:off x="2164368" y="2544051"/>
            <a:ext cx="278935" cy="258707"/>
            <a:chOff x="1399485" y="2808126"/>
            <a:chExt cx="278935" cy="258707"/>
          </a:xfrm>
        </p:grpSpPr>
        <p:sp>
          <p:nvSpPr>
            <p:cNvPr id="785" name="Google Shape;785;p93"/>
            <p:cNvSpPr/>
            <p:nvPr/>
          </p:nvSpPr>
          <p:spPr>
            <a:xfrm>
              <a:off x="1489092" y="2876771"/>
              <a:ext cx="189328" cy="190062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93"/>
            <p:cNvSpPr/>
            <p:nvPr/>
          </p:nvSpPr>
          <p:spPr>
            <a:xfrm>
              <a:off x="1400219" y="2808126"/>
              <a:ext cx="146692" cy="68667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3"/>
            <p:cNvSpPr/>
            <p:nvPr/>
          </p:nvSpPr>
          <p:spPr>
            <a:xfrm>
              <a:off x="1400219" y="2879660"/>
              <a:ext cx="101166" cy="54929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3"/>
            <p:cNvSpPr/>
            <p:nvPr/>
          </p:nvSpPr>
          <p:spPr>
            <a:xfrm>
              <a:off x="1400219" y="2992386"/>
              <a:ext cx="97565" cy="54929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93"/>
            <p:cNvSpPr/>
            <p:nvPr/>
          </p:nvSpPr>
          <p:spPr>
            <a:xfrm>
              <a:off x="1399485" y="2936012"/>
              <a:ext cx="71557" cy="55663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0" name="Google Shape;790;p93"/>
          <p:cNvCxnSpPr/>
          <p:nvPr/>
        </p:nvCxnSpPr>
        <p:spPr>
          <a:xfrm rot="10800000">
            <a:off x="2303836" y="2125236"/>
            <a:ext cx="0" cy="271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93"/>
          <p:cNvSpPr/>
          <p:nvPr/>
        </p:nvSpPr>
        <p:spPr>
          <a:xfrm>
            <a:off x="2053775" y="2476575"/>
            <a:ext cx="491400" cy="3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93"/>
          <p:cNvSpPr/>
          <p:nvPr/>
        </p:nvSpPr>
        <p:spPr>
          <a:xfrm>
            <a:off x="6586700" y="2476575"/>
            <a:ext cx="491400" cy="3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93"/>
          <p:cNvSpPr/>
          <p:nvPr/>
        </p:nvSpPr>
        <p:spPr>
          <a:xfrm>
            <a:off x="5078225" y="2477663"/>
            <a:ext cx="491400" cy="3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93"/>
          <p:cNvSpPr/>
          <p:nvPr/>
        </p:nvSpPr>
        <p:spPr>
          <a:xfrm>
            <a:off x="3569750" y="2472850"/>
            <a:ext cx="491400" cy="3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 txBox="1"/>
          <p:nvPr>
            <p:ph type="title"/>
          </p:nvPr>
        </p:nvSpPr>
        <p:spPr>
          <a:xfrm>
            <a:off x="406875" y="1876825"/>
            <a:ext cx="2649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Schema: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SQL vs MongoDB</a:t>
            </a:r>
            <a:endParaRPr/>
          </a:p>
        </p:txBody>
      </p:sp>
      <p:sp>
        <p:nvSpPr>
          <p:cNvPr id="508" name="Google Shape;508;p58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509" name="Google Shape;509;p58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510" name="Google Shape;510;p58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511" name="Google Shape;511;p58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Basic CRUD Operations</a:t>
            </a:r>
            <a:endParaRPr/>
          </a:p>
        </p:txBody>
      </p:sp>
      <p:sp>
        <p:nvSpPr>
          <p:cNvPr id="512" name="Google Shape;512;p58"/>
          <p:cNvSpPr txBox="1"/>
          <p:nvPr>
            <p:ph idx="6" type="title"/>
          </p:nvPr>
        </p:nvSpPr>
        <p:spPr>
          <a:xfrm>
            <a:off x="6087600" y="1876825"/>
            <a:ext cx="2763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MongoDB in Real Applications</a:t>
            </a:r>
            <a:endParaRPr/>
          </a:p>
        </p:txBody>
      </p:sp>
      <p:sp>
        <p:nvSpPr>
          <p:cNvPr id="513" name="Google Shape;513;p58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514" name="Google Shape;514;p58"/>
          <p:cNvSpPr txBox="1"/>
          <p:nvPr>
            <p:ph idx="9" type="title"/>
          </p:nvPr>
        </p:nvSpPr>
        <p:spPr>
          <a:xfrm>
            <a:off x="482850" y="3513175"/>
            <a:ext cx="2810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Common Mistakes &amp; When NOT to Use MongoDB </a:t>
            </a:r>
            <a:endParaRPr sz="2100"/>
          </a:p>
        </p:txBody>
      </p:sp>
      <p:sp>
        <p:nvSpPr>
          <p:cNvPr id="515" name="Google Shape;515;p58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516" name="Google Shape;516;p58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517" name="Google Shape;517;p58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518" name="Google Shape;518;p58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519" name="Google Shape;519;p58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4"/>
          <p:cNvSpPr txBox="1"/>
          <p:nvPr>
            <p:ph idx="1" type="subTitle"/>
          </p:nvPr>
        </p:nvSpPr>
        <p:spPr>
          <a:xfrm>
            <a:off x="888275" y="1090875"/>
            <a:ext cx="7034400" cy="28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Databases existed long before computers</a:t>
            </a:r>
            <a:br>
              <a:rPr lang="en" sz="1700"/>
            </a:b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Computers changed the medium, not the problem</a:t>
            </a:r>
            <a:br>
              <a:rPr lang="en" sz="1700"/>
            </a:b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Flat files stored data, but didn’t manage it</a:t>
            </a:r>
            <a:br>
              <a:rPr lang="en" sz="1700"/>
            </a:b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Databases were invented to:</a:t>
            </a:r>
            <a:br>
              <a:rPr lang="en" sz="1700"/>
            </a:br>
            <a:endParaRPr sz="1700"/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Organize data</a:t>
            </a:r>
            <a:br>
              <a:rPr lang="en" sz="1500"/>
            </a:br>
            <a:endParaRPr sz="1500"/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Prevent duplication</a:t>
            </a:r>
            <a:br>
              <a:rPr lang="en" sz="1500"/>
            </a:br>
            <a:endParaRPr sz="1500"/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Enable fast search</a:t>
            </a:r>
            <a:br>
              <a:rPr lang="en" sz="1500"/>
            </a:br>
            <a:endParaRPr sz="1500"/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Support multiple users</a:t>
            </a:r>
            <a:endParaRPr sz="1500"/>
          </a:p>
        </p:txBody>
      </p:sp>
      <p:sp>
        <p:nvSpPr>
          <p:cNvPr id="800" name="Google Shape;800;p94"/>
          <p:cNvSpPr txBox="1"/>
          <p:nvPr>
            <p:ph type="title"/>
          </p:nvPr>
        </p:nvSpPr>
        <p:spPr>
          <a:xfrm>
            <a:off x="705550" y="2454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5"/>
          <p:cNvSpPr txBox="1"/>
          <p:nvPr>
            <p:ph type="title"/>
          </p:nvPr>
        </p:nvSpPr>
        <p:spPr>
          <a:xfrm>
            <a:off x="7200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6" name="Google Shape;806;p95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7" name="Google Shape;807;p95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08" name="Google Shape;808;p95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09" name="Google Shape;809;p95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Database?</a:t>
            </a:r>
            <a:endParaRPr/>
          </a:p>
        </p:txBody>
      </p:sp>
      <p:sp>
        <p:nvSpPr>
          <p:cNvPr id="810" name="Google Shape;810;p95"/>
          <p:cNvSpPr txBox="1"/>
          <p:nvPr>
            <p:ph idx="6" type="title"/>
          </p:nvPr>
        </p:nvSpPr>
        <p:spPr>
          <a:xfrm>
            <a:off x="60876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Databases</a:t>
            </a:r>
            <a:endParaRPr/>
          </a:p>
        </p:txBody>
      </p:sp>
      <p:sp>
        <p:nvSpPr>
          <p:cNvPr id="811" name="Google Shape;811;p95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12" name="Google Shape;812;p95"/>
          <p:cNvSpPr txBox="1"/>
          <p:nvPr>
            <p:ph idx="9" type="title"/>
          </p:nvPr>
        </p:nvSpPr>
        <p:spPr>
          <a:xfrm>
            <a:off x="7200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Introduction to NoSQL</a:t>
            </a:r>
            <a:endParaRPr/>
          </a:p>
        </p:txBody>
      </p:sp>
      <p:sp>
        <p:nvSpPr>
          <p:cNvPr id="813" name="Google Shape;813;p95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MongoDB?</a:t>
            </a:r>
            <a:endParaRPr/>
          </a:p>
        </p:txBody>
      </p:sp>
      <p:sp>
        <p:nvSpPr>
          <p:cNvPr id="814" name="Google Shape;814;p95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15" name="Google Shape;815;p95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Core Concepts</a:t>
            </a:r>
            <a:endParaRPr/>
          </a:p>
        </p:txBody>
      </p:sp>
      <p:sp>
        <p:nvSpPr>
          <p:cNvPr id="816" name="Google Shape;816;p95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17" name="Google Shape;817;p95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18" name="Google Shape;818;p95"/>
          <p:cNvSpPr/>
          <p:nvPr/>
        </p:nvSpPr>
        <p:spPr>
          <a:xfrm>
            <a:off x="1074750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95"/>
          <p:cNvSpPr/>
          <p:nvPr/>
        </p:nvSpPr>
        <p:spPr>
          <a:xfrm>
            <a:off x="3706775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6"/>
          <p:cNvSpPr txBox="1"/>
          <p:nvPr>
            <p:ph idx="1" type="subTitle"/>
          </p:nvPr>
        </p:nvSpPr>
        <p:spPr>
          <a:xfrm>
            <a:off x="38400" y="1252075"/>
            <a:ext cx="70785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Different problems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Different data shapes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Different scale requirements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Main Types of Databases: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★"/>
            </a:pPr>
            <a:r>
              <a:rPr lang="en" sz="1700">
                <a:solidFill>
                  <a:schemeClr val="dk1"/>
                </a:solidFill>
              </a:rPr>
              <a:t>Relational Databases (SQL)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★"/>
            </a:pPr>
            <a:r>
              <a:rPr lang="en" sz="1700">
                <a:solidFill>
                  <a:schemeClr val="dk1"/>
                </a:solidFill>
              </a:rPr>
              <a:t>Non-Relational Databases (NoSQL)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25" name="Google Shape;825;p96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All Databases the Same?</a:t>
            </a:r>
            <a:endParaRPr/>
          </a:p>
        </p:txBody>
      </p:sp>
      <p:pic>
        <p:nvPicPr>
          <p:cNvPr id="826" name="Google Shape;82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374" y="1282799"/>
            <a:ext cx="4768250" cy="29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7"/>
          <p:cNvSpPr txBox="1"/>
          <p:nvPr>
            <p:ph idx="1" type="subTitle"/>
          </p:nvPr>
        </p:nvSpPr>
        <p:spPr>
          <a:xfrm>
            <a:off x="108000" y="1612100"/>
            <a:ext cx="58419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Data stored in tables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Fixed schema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Strong relationships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ACID guarantees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2" name="Google Shape;832;p97"/>
          <p:cNvSpPr txBox="1"/>
          <p:nvPr>
            <p:ph type="title"/>
          </p:nvPr>
        </p:nvSpPr>
        <p:spPr>
          <a:xfrm>
            <a:off x="-199600" y="509550"/>
            <a:ext cx="519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 (SQL)</a:t>
            </a:r>
            <a:endParaRPr/>
          </a:p>
        </p:txBody>
      </p:sp>
      <p:pic>
        <p:nvPicPr>
          <p:cNvPr id="833" name="Google Shape;83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100" y="1082250"/>
            <a:ext cx="4653276" cy="37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8"/>
          <p:cNvSpPr txBox="1"/>
          <p:nvPr>
            <p:ph idx="1" type="subTitle"/>
          </p:nvPr>
        </p:nvSpPr>
        <p:spPr>
          <a:xfrm>
            <a:off x="338300" y="1159150"/>
            <a:ext cx="80064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★"/>
            </a:pPr>
            <a:r>
              <a:rPr lang="en" sz="1900">
                <a:solidFill>
                  <a:schemeClr val="dk1"/>
                </a:solidFill>
              </a:rPr>
              <a:t>Structured Query Language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34925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★"/>
            </a:pPr>
            <a:r>
              <a:rPr lang="en" sz="1900">
                <a:solidFill>
                  <a:schemeClr val="dk1"/>
                </a:solidFill>
              </a:rPr>
              <a:t>SQL is not a database. It’s a language.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34925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★"/>
            </a:pPr>
            <a:r>
              <a:rPr lang="en" sz="1900">
                <a:solidFill>
                  <a:schemeClr val="dk1"/>
                </a:solidFill>
              </a:rPr>
              <a:t>A language to talk to databases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★"/>
            </a:pPr>
            <a:r>
              <a:rPr lang="en" sz="1900">
                <a:solidFill>
                  <a:schemeClr val="dk1"/>
                </a:solidFill>
              </a:rPr>
              <a:t>Used to store, read, update, and delete data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★"/>
            </a:pPr>
            <a:r>
              <a:rPr lang="en" sz="1900">
                <a:solidFill>
                  <a:schemeClr val="dk1"/>
                </a:solidFill>
              </a:rPr>
              <a:t>Works with relational databases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34925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★"/>
            </a:pPr>
            <a:r>
              <a:rPr lang="en" sz="1900">
                <a:solidFill>
                  <a:schemeClr val="dk1"/>
                </a:solidFill>
              </a:rPr>
              <a:t> Not a programming language like Java or Python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839" name="Google Shape;839;p98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SQL?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9"/>
          <p:cNvSpPr txBox="1"/>
          <p:nvPr>
            <p:ph idx="1" type="subTitle"/>
          </p:nvPr>
        </p:nvSpPr>
        <p:spPr>
          <a:xfrm>
            <a:off x="1651050" y="1381800"/>
            <a:ext cx="58419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★"/>
            </a:pPr>
            <a:r>
              <a:rPr lang="en" sz="1800">
                <a:solidFill>
                  <a:schemeClr val="dk1"/>
                </a:solidFill>
              </a:rPr>
              <a:t>Data stored in tables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★"/>
            </a:pPr>
            <a:r>
              <a:rPr lang="en" sz="1800">
                <a:solidFill>
                  <a:schemeClr val="dk1"/>
                </a:solidFill>
              </a:rPr>
              <a:t>Humans need a simple way to ask questions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★"/>
            </a:pPr>
            <a:r>
              <a:rPr lang="en" sz="1800">
                <a:solidFill>
                  <a:schemeClr val="dk1"/>
                </a:solidFill>
              </a:rPr>
              <a:t>Databases need a standard way to understand requests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SQL exists to ask questions about data.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5" name="Google Shape;845;p99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SQL Invented?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0"/>
          <p:cNvSpPr txBox="1"/>
          <p:nvPr>
            <p:ph idx="1" type="subTitle"/>
          </p:nvPr>
        </p:nvSpPr>
        <p:spPr>
          <a:xfrm>
            <a:off x="1651050" y="1381800"/>
            <a:ext cx="26172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PostgreSQL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MySQL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SQLite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Oracle</a:t>
            </a:r>
            <a:endParaRPr sz="2000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51" name="Google Shape;851;p100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DBMS Examples</a:t>
            </a:r>
            <a:endParaRPr/>
          </a:p>
        </p:txBody>
      </p:sp>
      <p:pic>
        <p:nvPicPr>
          <p:cNvPr id="852" name="Google Shape;85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225" y="2218575"/>
            <a:ext cx="2231679" cy="24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050" y="2498625"/>
            <a:ext cx="2073100" cy="20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475" y="759725"/>
            <a:ext cx="3598449" cy="20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1"/>
          <p:cNvSpPr txBox="1"/>
          <p:nvPr>
            <p:ph idx="1" type="subTitle"/>
          </p:nvPr>
        </p:nvSpPr>
        <p:spPr>
          <a:xfrm>
            <a:off x="108000" y="1612100"/>
            <a:ext cx="58419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★"/>
            </a:pPr>
            <a:r>
              <a:rPr lang="en" sz="2200">
                <a:solidFill>
                  <a:schemeClr val="dk1"/>
                </a:solidFill>
              </a:rPr>
              <a:t>Flexible schema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★"/>
            </a:pPr>
            <a:r>
              <a:rPr lang="en" sz="2200">
                <a:solidFill>
                  <a:schemeClr val="dk1"/>
                </a:solidFill>
              </a:rPr>
              <a:t>Different data models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★"/>
            </a:pPr>
            <a:r>
              <a:rPr lang="en" sz="2200">
                <a:solidFill>
                  <a:schemeClr val="dk1"/>
                </a:solidFill>
              </a:rPr>
              <a:t>Designed for scale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★"/>
            </a:pPr>
            <a:r>
              <a:rPr lang="en" sz="2200">
                <a:solidFill>
                  <a:schemeClr val="dk1"/>
                </a:solidFill>
              </a:rPr>
              <a:t>High availability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60" name="Google Shape;860;p101"/>
          <p:cNvSpPr txBox="1"/>
          <p:nvPr>
            <p:ph type="title"/>
          </p:nvPr>
        </p:nvSpPr>
        <p:spPr>
          <a:xfrm>
            <a:off x="-199600" y="509550"/>
            <a:ext cx="641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Non-Relational Databases (NoSQL)</a:t>
            </a:r>
            <a:endParaRPr/>
          </a:p>
        </p:txBody>
      </p:sp>
      <p:pic>
        <p:nvPicPr>
          <p:cNvPr id="861" name="Google Shape;861;p101"/>
          <p:cNvPicPr preferRelativeResize="0"/>
          <p:nvPr/>
        </p:nvPicPr>
        <p:blipFill rotWithShape="1">
          <a:blip r:embed="rId3">
            <a:alphaModFix/>
          </a:blip>
          <a:srcRect b="0" l="37043" r="0" t="0"/>
          <a:stretch/>
        </p:blipFill>
        <p:spPr>
          <a:xfrm>
            <a:off x="5020675" y="1125025"/>
            <a:ext cx="3477625" cy="364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2"/>
          <p:cNvSpPr txBox="1"/>
          <p:nvPr>
            <p:ph idx="1" type="subTitle"/>
          </p:nvPr>
        </p:nvSpPr>
        <p:spPr>
          <a:xfrm>
            <a:off x="338300" y="1159150"/>
            <a:ext cx="8006400" cy="3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★"/>
            </a:pPr>
            <a:r>
              <a:rPr lang="en" sz="1900">
                <a:solidFill>
                  <a:schemeClr val="dk1"/>
                </a:solidFill>
              </a:rPr>
              <a:t>A way to store and access data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★"/>
            </a:pPr>
            <a:r>
              <a:rPr lang="en" sz="1900">
                <a:solidFill>
                  <a:schemeClr val="dk1"/>
                </a:solidFill>
              </a:rPr>
              <a:t>Designed for flexibility and scale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★"/>
            </a:pPr>
            <a:r>
              <a:rPr lang="en" sz="1900">
                <a:solidFill>
                  <a:schemeClr val="dk1"/>
                </a:solidFill>
              </a:rPr>
              <a:t>Uses different data models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★"/>
            </a:pPr>
            <a:r>
              <a:rPr lang="en" sz="1900">
                <a:solidFill>
                  <a:schemeClr val="dk1"/>
                </a:solidFill>
              </a:rPr>
              <a:t>Often used in modern applications</a:t>
            </a:r>
            <a:br>
              <a:rPr lang="en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76200" lvl="0" marL="17526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NoSQL is a category, not a tool.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867" name="Google Shape;867;p102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NoSQL?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3"/>
          <p:cNvSpPr txBox="1"/>
          <p:nvPr>
            <p:ph idx="1" type="subTitle"/>
          </p:nvPr>
        </p:nvSpPr>
        <p:spPr>
          <a:xfrm>
            <a:off x="1167150" y="1335750"/>
            <a:ext cx="68097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★"/>
            </a:pPr>
            <a:r>
              <a:rPr lang="en" sz="1800">
                <a:solidFill>
                  <a:schemeClr val="dk1"/>
                </a:solidFill>
              </a:rPr>
              <a:t>Data became large and diverse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★"/>
            </a:pPr>
            <a:r>
              <a:rPr lang="en" sz="1800">
                <a:solidFill>
                  <a:schemeClr val="dk1"/>
                </a:solidFill>
              </a:rPr>
              <a:t>Schemas changed frequently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★"/>
            </a:pPr>
            <a:r>
              <a:rPr lang="en" sz="1800">
                <a:solidFill>
                  <a:schemeClr val="dk1"/>
                </a:solidFill>
              </a:rPr>
              <a:t>Systems needed to scale horizontally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★"/>
            </a:pPr>
            <a:r>
              <a:rPr lang="en" sz="1800">
                <a:solidFill>
                  <a:schemeClr val="dk1"/>
                </a:solidFill>
              </a:rPr>
              <a:t>Performance under high traffic mattered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NoSQL exists to handle scale and flexibility.</a:t>
            </a:r>
            <a:endParaRPr sz="18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3" name="Google Shape;873;p103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NoSQL Invented?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"/>
          <p:cNvSpPr txBox="1"/>
          <p:nvPr>
            <p:ph idx="1" type="subTitle"/>
          </p:nvPr>
        </p:nvSpPr>
        <p:spPr>
          <a:xfrm>
            <a:off x="888275" y="1190700"/>
            <a:ext cx="6635100" cy="31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By the end of this session, attendees will:</a:t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★"/>
            </a:pPr>
            <a:r>
              <a:rPr lang="en" sz="2100"/>
              <a:t>Understand what databases are</a:t>
            </a:r>
            <a:br>
              <a:rPr lang="en" sz="2100"/>
            </a:b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★"/>
            </a:pPr>
            <a:r>
              <a:rPr lang="en" sz="2100"/>
              <a:t>Know why NoSQL exists</a:t>
            </a:r>
            <a:br>
              <a:rPr lang="en" sz="2100"/>
            </a:b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★"/>
            </a:pPr>
            <a:r>
              <a:rPr lang="en" sz="2100"/>
              <a:t>Understand MongoDB concepts</a:t>
            </a:r>
            <a:br>
              <a:rPr lang="en" sz="2100"/>
            </a:b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★"/>
            </a:pPr>
            <a:r>
              <a:rPr lang="en" sz="2100"/>
              <a:t>Be ready to mentally switch to SQL next</a:t>
            </a:r>
            <a:endParaRPr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25" name="Google Shape;525;p5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Outcome of This Session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4"/>
          <p:cNvSpPr txBox="1"/>
          <p:nvPr>
            <p:ph idx="1" type="subTitle"/>
          </p:nvPr>
        </p:nvSpPr>
        <p:spPr>
          <a:xfrm>
            <a:off x="637700" y="1393375"/>
            <a:ext cx="47283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★"/>
            </a:pPr>
            <a:r>
              <a:rPr lang="en" sz="2200">
                <a:solidFill>
                  <a:schemeClr val="dk1"/>
                </a:solidFill>
              </a:rPr>
              <a:t>Document →</a:t>
            </a:r>
            <a:r>
              <a:rPr b="1" lang="en" sz="2200">
                <a:solidFill>
                  <a:schemeClr val="dk1"/>
                </a:solidFill>
              </a:rPr>
              <a:t> MongoDB</a:t>
            </a:r>
            <a:br>
              <a:rPr b="1" lang="en" sz="2200">
                <a:solidFill>
                  <a:schemeClr val="dk1"/>
                </a:solidFill>
              </a:rPr>
            </a:br>
            <a:endParaRPr b="1" sz="2200">
              <a:solidFill>
                <a:schemeClr val="dk1"/>
              </a:solidFill>
            </a:endParaRPr>
          </a:p>
          <a:p>
            <a:pPr indent="-3683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★"/>
            </a:pPr>
            <a:r>
              <a:rPr lang="en" sz="2200">
                <a:solidFill>
                  <a:schemeClr val="dk1"/>
                </a:solidFill>
              </a:rPr>
              <a:t>Key-Value → </a:t>
            </a:r>
            <a:r>
              <a:rPr b="1" lang="en" sz="2200">
                <a:solidFill>
                  <a:schemeClr val="dk1"/>
                </a:solidFill>
              </a:rPr>
              <a:t>Redis</a:t>
            </a:r>
            <a:br>
              <a:rPr b="1" lang="en" sz="2200">
                <a:solidFill>
                  <a:schemeClr val="dk1"/>
                </a:solidFill>
              </a:rPr>
            </a:br>
            <a:endParaRPr b="1" sz="2200">
              <a:solidFill>
                <a:schemeClr val="dk1"/>
              </a:solidFill>
            </a:endParaRPr>
          </a:p>
          <a:p>
            <a:pPr indent="-3683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★"/>
            </a:pPr>
            <a:r>
              <a:rPr lang="en" sz="2200">
                <a:solidFill>
                  <a:schemeClr val="dk1"/>
                </a:solidFill>
              </a:rPr>
              <a:t>Column → </a:t>
            </a:r>
            <a:r>
              <a:rPr b="1" lang="en" sz="2200">
                <a:solidFill>
                  <a:schemeClr val="dk1"/>
                </a:solidFill>
              </a:rPr>
              <a:t>Cassandra</a:t>
            </a:r>
            <a:br>
              <a:rPr lang="en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★"/>
            </a:pPr>
            <a:r>
              <a:rPr lang="en" sz="2200">
                <a:solidFill>
                  <a:schemeClr val="dk1"/>
                </a:solidFill>
              </a:rPr>
              <a:t>Graph → </a:t>
            </a:r>
            <a:r>
              <a:rPr b="1" lang="en" sz="2200">
                <a:solidFill>
                  <a:schemeClr val="dk1"/>
                </a:solidFill>
              </a:rPr>
              <a:t>Neo4j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79" name="Google Shape;879;p104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DBMS Examples</a:t>
            </a:r>
            <a:endParaRPr/>
          </a:p>
        </p:txBody>
      </p:sp>
      <p:pic>
        <p:nvPicPr>
          <p:cNvPr id="880" name="Google Shape;88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575" y="1136175"/>
            <a:ext cx="1579174" cy="15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925" y="2981450"/>
            <a:ext cx="1720475" cy="17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125" y="1393385"/>
            <a:ext cx="1884525" cy="126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7288" y="3608097"/>
            <a:ext cx="1808200" cy="6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105" title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225"/>
            <a:ext cx="9144000" cy="5221475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6"/>
          <p:cNvSpPr txBox="1"/>
          <p:nvPr>
            <p:ph type="title"/>
          </p:nvPr>
        </p:nvSpPr>
        <p:spPr>
          <a:xfrm>
            <a:off x="983725" y="638375"/>
            <a:ext cx="74529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Terminologies</a:t>
            </a:r>
            <a:r>
              <a:rPr lang="en" sz="5900"/>
              <a:t> Alert</a:t>
            </a:r>
            <a:endParaRPr sz="5900"/>
          </a:p>
        </p:txBody>
      </p:sp>
      <p:sp>
        <p:nvSpPr>
          <p:cNvPr id="894" name="Google Shape;894;p106"/>
          <p:cNvSpPr txBox="1"/>
          <p:nvPr>
            <p:ph idx="1" type="subTitle"/>
          </p:nvPr>
        </p:nvSpPr>
        <p:spPr>
          <a:xfrm>
            <a:off x="649175" y="1929575"/>
            <a:ext cx="7922400" cy="19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the </a:t>
            </a:r>
            <a:r>
              <a:rPr lang="en" sz="3000"/>
              <a:t>difference</a:t>
            </a:r>
            <a:r>
              <a:rPr lang="en" sz="3000"/>
              <a:t> between :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/>
            </a:br>
            <a:r>
              <a:rPr lang="en" sz="3000"/>
              <a:t>(</a:t>
            </a:r>
            <a:r>
              <a:rPr b="1" lang="en" sz="2300"/>
              <a:t>Relational</a:t>
            </a:r>
            <a:r>
              <a:rPr lang="en" sz="2300"/>
              <a:t>-</a:t>
            </a:r>
            <a:r>
              <a:rPr b="1" lang="en" sz="2300"/>
              <a:t>non Relational</a:t>
            </a:r>
            <a:r>
              <a:rPr lang="en" sz="3000"/>
              <a:t>)</a:t>
            </a:r>
            <a:r>
              <a:rPr b="1" lang="en" sz="3000"/>
              <a:t>Databases</a:t>
            </a:r>
            <a:r>
              <a:rPr lang="en" sz="3000"/>
              <a:t> and </a:t>
            </a:r>
            <a:r>
              <a:rPr b="1" lang="en" sz="3000"/>
              <a:t>DBMS</a:t>
            </a:r>
            <a:r>
              <a:rPr lang="en" sz="3000"/>
              <a:t> and </a:t>
            </a:r>
            <a:r>
              <a:rPr b="1" lang="en" sz="3000"/>
              <a:t>SQL </a:t>
            </a:r>
            <a:r>
              <a:rPr lang="en" sz="3000"/>
              <a:t>and </a:t>
            </a:r>
            <a:r>
              <a:rPr b="1" lang="en" sz="3000"/>
              <a:t>NoSQL</a:t>
            </a:r>
            <a:endParaRPr b="1" sz="3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7"/>
          <p:cNvSpPr/>
          <p:nvPr/>
        </p:nvSpPr>
        <p:spPr>
          <a:xfrm>
            <a:off x="5680669" y="1473941"/>
            <a:ext cx="2594700" cy="847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107"/>
          <p:cNvSpPr/>
          <p:nvPr/>
        </p:nvSpPr>
        <p:spPr>
          <a:xfrm>
            <a:off x="767686" y="1473950"/>
            <a:ext cx="2594700" cy="847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107"/>
          <p:cNvSpPr txBox="1"/>
          <p:nvPr>
            <p:ph idx="4294967295"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07"/>
          <p:cNvSpPr txBox="1"/>
          <p:nvPr>
            <p:ph idx="2" type="subTitle"/>
          </p:nvPr>
        </p:nvSpPr>
        <p:spPr>
          <a:xfrm>
            <a:off x="4422900" y="2235454"/>
            <a:ext cx="4721100" cy="26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is the software that manages that data.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This is the software that: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Stores the database</a:t>
            </a:r>
            <a:br>
              <a:rPr lang="en" sz="1700">
                <a:latin typeface="Arial"/>
                <a:ea typeface="Arial"/>
                <a:cs typeface="Arial"/>
                <a:sym typeface="Arial"/>
              </a:rPr>
            </a:b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Protects it</a:t>
            </a:r>
            <a:br>
              <a:rPr lang="en" sz="1700">
                <a:latin typeface="Arial"/>
                <a:ea typeface="Arial"/>
                <a:cs typeface="Arial"/>
                <a:sym typeface="Arial"/>
              </a:rPr>
            </a:b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Organizes it</a:t>
            </a:r>
            <a:br>
              <a:rPr lang="en" sz="1700">
                <a:latin typeface="Arial"/>
                <a:ea typeface="Arial"/>
                <a:cs typeface="Arial"/>
                <a:sym typeface="Arial"/>
              </a:rPr>
            </a:b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Controls access to it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DBMS = the manager of the data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03" name="Google Shape;903;p107"/>
          <p:cNvSpPr txBox="1"/>
          <p:nvPr>
            <p:ph idx="4" type="subTitle"/>
          </p:nvPr>
        </p:nvSpPr>
        <p:spPr>
          <a:xfrm>
            <a:off x="-50050" y="2243450"/>
            <a:ext cx="41034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Is the Data.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A database is just organized data stored somewhere.</a:t>
            </a:r>
            <a:endParaRPr b="1" sz="2600"/>
          </a:p>
        </p:txBody>
      </p:sp>
      <p:sp>
        <p:nvSpPr>
          <p:cNvPr id="904" name="Google Shape;904;p107"/>
          <p:cNvSpPr txBox="1"/>
          <p:nvPr/>
        </p:nvSpPr>
        <p:spPr>
          <a:xfrm>
            <a:off x="83073" y="1481950"/>
            <a:ext cx="40395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rPr>
              <a:t>Databases</a:t>
            </a:r>
            <a:endParaRPr sz="3600">
              <a:solidFill>
                <a:schemeClr val="l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05" name="Google Shape;905;p107"/>
          <p:cNvSpPr txBox="1"/>
          <p:nvPr/>
        </p:nvSpPr>
        <p:spPr>
          <a:xfrm>
            <a:off x="5516473" y="1473950"/>
            <a:ext cx="2808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rPr>
              <a:t>DBMS</a:t>
            </a:r>
            <a:endParaRPr sz="4500">
              <a:solidFill>
                <a:schemeClr val="l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06" name="Google Shape;906;p107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Terms</a:t>
            </a:r>
            <a:endParaRPr sz="3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8"/>
          <p:cNvSpPr/>
          <p:nvPr/>
        </p:nvSpPr>
        <p:spPr>
          <a:xfrm>
            <a:off x="5334284" y="1472813"/>
            <a:ext cx="2594700" cy="847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p108"/>
          <p:cNvSpPr/>
          <p:nvPr/>
        </p:nvSpPr>
        <p:spPr>
          <a:xfrm>
            <a:off x="767686" y="1473950"/>
            <a:ext cx="2594700" cy="847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3" name="Google Shape;913;p108"/>
          <p:cNvSpPr txBox="1"/>
          <p:nvPr>
            <p:ph idx="4294967295"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08"/>
          <p:cNvSpPr txBox="1"/>
          <p:nvPr>
            <p:ph idx="6" type="subTitle"/>
          </p:nvPr>
        </p:nvSpPr>
        <p:spPr>
          <a:xfrm>
            <a:off x="184525" y="2321750"/>
            <a:ext cx="4287600" cy="23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is the language. </a:t>
            </a:r>
            <a:endParaRPr b="1" sz="1800"/>
          </a:p>
          <a:p>
            <a:pPr indent="-33655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Used to communicate with the DBMS</a:t>
            </a:r>
            <a:br>
              <a:rPr lang="en" sz="1700">
                <a:latin typeface="Arial"/>
                <a:ea typeface="Arial"/>
                <a:cs typeface="Arial"/>
                <a:sym typeface="Arial"/>
              </a:rPr>
            </a:b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To tell it what you want to do with the data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SQL = how you talk to the DBMS</a:t>
            </a:r>
            <a:endParaRPr sz="1800"/>
          </a:p>
        </p:txBody>
      </p:sp>
      <p:sp>
        <p:nvSpPr>
          <p:cNvPr id="915" name="Google Shape;915;p108"/>
          <p:cNvSpPr txBox="1"/>
          <p:nvPr/>
        </p:nvSpPr>
        <p:spPr>
          <a:xfrm>
            <a:off x="767675" y="1473950"/>
            <a:ext cx="26820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rPr>
              <a:t>SQL</a:t>
            </a:r>
            <a:endParaRPr sz="4500">
              <a:solidFill>
                <a:schemeClr val="l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16" name="Google Shape;916;p108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Terms</a:t>
            </a:r>
            <a:endParaRPr sz="3600"/>
          </a:p>
        </p:txBody>
      </p:sp>
      <p:sp>
        <p:nvSpPr>
          <p:cNvPr id="917" name="Google Shape;917;p108"/>
          <p:cNvSpPr txBox="1"/>
          <p:nvPr>
            <p:ph idx="6" type="subTitle"/>
          </p:nvPr>
        </p:nvSpPr>
        <p:spPr>
          <a:xfrm>
            <a:off x="4719551" y="2320668"/>
            <a:ext cx="4416000" cy="24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is a category of databases.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Not Only SQL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It refers to databases that are not based on the relational table model.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08"/>
          <p:cNvSpPr txBox="1"/>
          <p:nvPr/>
        </p:nvSpPr>
        <p:spPr>
          <a:xfrm>
            <a:off x="5078597" y="1444015"/>
            <a:ext cx="3059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rPr>
              <a:t>NoSQL</a:t>
            </a:r>
            <a:endParaRPr sz="4500">
              <a:solidFill>
                <a:schemeClr val="l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9"/>
          <p:cNvSpPr txBox="1"/>
          <p:nvPr>
            <p:ph type="title"/>
          </p:nvPr>
        </p:nvSpPr>
        <p:spPr>
          <a:xfrm>
            <a:off x="1813200" y="857500"/>
            <a:ext cx="551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/>
              <a:t>So, When to use What?!</a:t>
            </a:r>
            <a:endParaRPr sz="4100"/>
          </a:p>
        </p:txBody>
      </p:sp>
      <p:pic>
        <p:nvPicPr>
          <p:cNvPr id="924" name="Google Shape;92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487" y="1719625"/>
            <a:ext cx="4849025" cy="27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0"/>
          <p:cNvSpPr/>
          <p:nvPr/>
        </p:nvSpPr>
        <p:spPr>
          <a:xfrm>
            <a:off x="-299400" y="3984300"/>
            <a:ext cx="9757200" cy="120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0" name="Google Shape;930;p110"/>
          <p:cNvSpPr txBox="1"/>
          <p:nvPr>
            <p:ph idx="1" type="subTitle"/>
          </p:nvPr>
        </p:nvSpPr>
        <p:spPr>
          <a:xfrm>
            <a:off x="145850" y="986500"/>
            <a:ext cx="8928300" cy="3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Data has </a:t>
            </a:r>
            <a:r>
              <a:rPr b="1" lang="en" sz="1800">
                <a:solidFill>
                  <a:schemeClr val="dk1"/>
                </a:solidFill>
              </a:rPr>
              <a:t>strong relationships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600">
                <a:solidFill>
                  <a:schemeClr val="dk1"/>
                </a:solidFill>
              </a:rPr>
              <a:t>Example:User → has many Orders Order → has many Products 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Need </a:t>
            </a:r>
            <a:r>
              <a:rPr b="1" lang="en" sz="1800">
                <a:solidFill>
                  <a:schemeClr val="dk1"/>
                </a:solidFill>
              </a:rPr>
              <a:t>strict consistency</a:t>
            </a:r>
            <a:r>
              <a:rPr lang="en" sz="1800">
                <a:solidFill>
                  <a:schemeClr val="dk1"/>
                </a:solidFill>
              </a:rPr>
              <a:t> (</a:t>
            </a:r>
            <a:r>
              <a:rPr b="1" lang="en" sz="1800">
                <a:solidFill>
                  <a:schemeClr val="dk1"/>
                </a:solidFill>
              </a:rPr>
              <a:t>ACID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600">
                <a:solidFill>
                  <a:schemeClr val="dk1"/>
                </a:solidFill>
              </a:rPr>
              <a:t>Example: </a:t>
            </a:r>
            <a:endParaRPr sz="1600">
              <a:solidFill>
                <a:schemeClr val="dk1"/>
              </a:solidFill>
            </a:endParaRPr>
          </a:p>
          <a:p>
            <a:pPr indent="-3429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600">
                <a:solidFill>
                  <a:schemeClr val="dk1"/>
                </a:solidFill>
              </a:rPr>
              <a:t>Banking system, Payment system, Inventory system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cannot afford: 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double payments 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l</a:t>
            </a:r>
            <a:r>
              <a:rPr lang="en" sz="1600">
                <a:solidFill>
                  <a:schemeClr val="dk1"/>
                </a:solidFill>
              </a:rPr>
              <a:t>ost transactions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Data structure is </a:t>
            </a:r>
            <a:r>
              <a:rPr b="1" lang="en" sz="1800">
                <a:solidFill>
                  <a:schemeClr val="dk1"/>
                </a:solidFill>
              </a:rPr>
              <a:t>stable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600">
                <a:solidFill>
                  <a:schemeClr val="dk1"/>
                </a:solidFill>
              </a:rPr>
              <a:t>If your tables: </a:t>
            </a:r>
            <a:endParaRPr sz="1600">
              <a:solidFill>
                <a:schemeClr val="dk1"/>
              </a:solidFill>
            </a:endParaRPr>
          </a:p>
          <a:p>
            <a:pPr indent="-3429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600">
                <a:solidFill>
                  <a:schemeClr val="dk1"/>
                </a:solidFill>
              </a:rPr>
              <a:t>rarely change structure </a:t>
            </a:r>
            <a:endParaRPr sz="1600">
              <a:solidFill>
                <a:schemeClr val="dk1"/>
              </a:solidFill>
            </a:endParaRPr>
          </a:p>
          <a:p>
            <a:pPr indent="-3429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600">
                <a:solidFill>
                  <a:schemeClr val="dk1"/>
                </a:solidFill>
              </a:rPr>
              <a:t>have clear schema follow </a:t>
            </a:r>
            <a:endParaRPr sz="1600">
              <a:solidFill>
                <a:schemeClr val="dk1"/>
              </a:solidFill>
            </a:endParaRPr>
          </a:p>
          <a:p>
            <a:pPr indent="-3429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600">
                <a:solidFill>
                  <a:schemeClr val="dk1"/>
                </a:solidFill>
              </a:rPr>
              <a:t>predictable patterns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931" name="Google Shape;931;p110"/>
          <p:cNvSpPr txBox="1"/>
          <p:nvPr>
            <p:ph type="title"/>
          </p:nvPr>
        </p:nvSpPr>
        <p:spPr>
          <a:xfrm>
            <a:off x="89200" y="329875"/>
            <a:ext cx="74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Relational DB (SQL) when…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1"/>
          <p:cNvSpPr/>
          <p:nvPr/>
        </p:nvSpPr>
        <p:spPr>
          <a:xfrm>
            <a:off x="-299400" y="3984300"/>
            <a:ext cx="9757200" cy="120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7" name="Google Shape;937;p111"/>
          <p:cNvSpPr txBox="1"/>
          <p:nvPr>
            <p:ph idx="1" type="subTitle"/>
          </p:nvPr>
        </p:nvSpPr>
        <p:spPr>
          <a:xfrm>
            <a:off x="145850" y="986500"/>
            <a:ext cx="8928300" cy="3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Data is </a:t>
            </a:r>
            <a:r>
              <a:rPr b="1" lang="en" sz="1800">
                <a:solidFill>
                  <a:schemeClr val="dk1"/>
                </a:solidFill>
              </a:rPr>
              <a:t>flexible</a:t>
            </a:r>
            <a:r>
              <a:rPr lang="en" sz="1800">
                <a:solidFill>
                  <a:schemeClr val="dk1"/>
                </a:solidFill>
              </a:rPr>
              <a:t> or </a:t>
            </a:r>
            <a:r>
              <a:rPr b="1" lang="en" sz="1800">
                <a:solidFill>
                  <a:schemeClr val="dk1"/>
                </a:solidFill>
              </a:rPr>
              <a:t>unstructured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Example: 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Posts with different fields 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User profiles with optional data 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Need massive </a:t>
            </a:r>
            <a:r>
              <a:rPr b="1" lang="en" sz="1800">
                <a:solidFill>
                  <a:schemeClr val="dk1"/>
                </a:solidFill>
              </a:rPr>
              <a:t>horizontal scaling</a:t>
            </a:r>
            <a:r>
              <a:rPr lang="en" sz="1800">
                <a:solidFill>
                  <a:schemeClr val="dk1"/>
                </a:solidFill>
              </a:rPr>
              <a:t> If you're building: 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Social media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Real-time analytics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IoT system</a:t>
            </a:r>
            <a:endParaRPr sz="1600">
              <a:solidFill>
                <a:schemeClr val="dk1"/>
              </a:solidFill>
            </a:endParaRPr>
          </a:p>
          <a:p>
            <a:pPr indent="-3429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600">
                <a:solidFill>
                  <a:schemeClr val="dk1"/>
                </a:solidFill>
              </a:rPr>
              <a:t> Logging platform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Don't rely heavily on JOINs 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If your app mostly: 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fetches full objects stores nested 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</a:rPr>
              <a:t>data doesn’t require complex relational queries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38" name="Google Shape;938;p111"/>
          <p:cNvSpPr txBox="1"/>
          <p:nvPr>
            <p:ph type="title"/>
          </p:nvPr>
        </p:nvSpPr>
        <p:spPr>
          <a:xfrm>
            <a:off x="89200" y="329875"/>
            <a:ext cx="74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Non-Relational DB (NoSQL) when…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12"/>
          <p:cNvSpPr txBox="1"/>
          <p:nvPr>
            <p:ph type="title"/>
          </p:nvPr>
        </p:nvSpPr>
        <p:spPr>
          <a:xfrm>
            <a:off x="824250" y="253300"/>
            <a:ext cx="7495500" cy="27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Quest:</a:t>
            </a:r>
            <a:br>
              <a:rPr lang="en"/>
            </a:br>
            <a:br>
              <a:rPr lang="en"/>
            </a:br>
            <a:r>
              <a:rPr lang="en"/>
              <a:t>Search about Hybrid Database architecture! </a:t>
            </a:r>
            <a:endParaRPr/>
          </a:p>
        </p:txBody>
      </p:sp>
      <p:pic>
        <p:nvPicPr>
          <p:cNvPr id="944" name="Google Shape;94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25" y="1972500"/>
            <a:ext cx="4832150" cy="271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3"/>
          <p:cNvSpPr txBox="1"/>
          <p:nvPr>
            <p:ph type="title"/>
          </p:nvPr>
        </p:nvSpPr>
        <p:spPr>
          <a:xfrm>
            <a:off x="145850" y="253300"/>
            <a:ext cx="8897400" cy="27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Side Quest:</a:t>
            </a:r>
            <a:br>
              <a:rPr lang="en"/>
            </a:br>
            <a:br>
              <a:rPr lang="en"/>
            </a:br>
            <a:r>
              <a:rPr lang="en" sz="2000">
                <a:latin typeface="Montserrat Light"/>
                <a:ea typeface="Montserrat Light"/>
                <a:cs typeface="Montserrat Light"/>
                <a:sym typeface="Montserrat Light"/>
              </a:rPr>
              <a:t>Create a practical decision file that helps any developer decide:</a:t>
            </a:r>
            <a:endParaRPr sz="20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Montserrat Light"/>
                <a:ea typeface="Montserrat Light"/>
                <a:cs typeface="Montserrat Light"/>
                <a:sym typeface="Montserrat Light"/>
              </a:rPr>
              <a:t>Should I use a Relational Database or a Non-Relational Database?</a:t>
            </a:r>
            <a:endParaRPr sz="20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650" y="2149525"/>
            <a:ext cx="4749425" cy="26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"/>
          <p:cNvSpPr txBox="1"/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31" name="Google Shape;531;p60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2" name="Google Shape;532;p60"/>
          <p:cNvSpPr txBox="1"/>
          <p:nvPr>
            <p:ph idx="1" type="subTitle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Event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4"/>
          <p:cNvSpPr/>
          <p:nvPr/>
        </p:nvSpPr>
        <p:spPr>
          <a:xfrm>
            <a:off x="6717300" y="2441225"/>
            <a:ext cx="2426700" cy="237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6" name="Google Shape;956;p114"/>
          <p:cNvSpPr txBox="1"/>
          <p:nvPr>
            <p:ph idx="1" type="subTitle"/>
          </p:nvPr>
        </p:nvSpPr>
        <p:spPr>
          <a:xfrm>
            <a:off x="0" y="952800"/>
            <a:ext cx="8935800" cy="3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Database design didn’t start with just two types,Early models were structured, but rigid.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1970, the relational model was introduced,Tables and logical queries changed everything.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Relational databases dominated for decades.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data grew bigger and more complex,Applications needed more flexibility and scale.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 database models emerged,They became known as NoSQL.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Databases evolved as data evolved.</a:t>
            </a:r>
            <a:endParaRPr sz="1500"/>
          </a:p>
        </p:txBody>
      </p:sp>
      <p:sp>
        <p:nvSpPr>
          <p:cNvPr id="957" name="Google Shape;957;p114"/>
          <p:cNvSpPr txBox="1"/>
          <p:nvPr>
            <p:ph type="title"/>
          </p:nvPr>
        </p:nvSpPr>
        <p:spPr>
          <a:xfrm>
            <a:off x="705550" y="2454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5"/>
          <p:cNvSpPr txBox="1"/>
          <p:nvPr>
            <p:ph type="title"/>
          </p:nvPr>
        </p:nvSpPr>
        <p:spPr>
          <a:xfrm>
            <a:off x="7200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63" name="Google Shape;963;p115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64" name="Google Shape;964;p115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65" name="Google Shape;965;p115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66" name="Google Shape;966;p115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Database?</a:t>
            </a:r>
            <a:endParaRPr/>
          </a:p>
        </p:txBody>
      </p:sp>
      <p:sp>
        <p:nvSpPr>
          <p:cNvPr id="967" name="Google Shape;967;p115"/>
          <p:cNvSpPr txBox="1"/>
          <p:nvPr>
            <p:ph idx="6" type="title"/>
          </p:nvPr>
        </p:nvSpPr>
        <p:spPr>
          <a:xfrm>
            <a:off x="60876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Databases</a:t>
            </a:r>
            <a:endParaRPr/>
          </a:p>
        </p:txBody>
      </p:sp>
      <p:sp>
        <p:nvSpPr>
          <p:cNvPr id="968" name="Google Shape;968;p115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69" name="Google Shape;969;p115"/>
          <p:cNvSpPr txBox="1"/>
          <p:nvPr>
            <p:ph idx="9" type="title"/>
          </p:nvPr>
        </p:nvSpPr>
        <p:spPr>
          <a:xfrm>
            <a:off x="7200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Introduction to NoSQL</a:t>
            </a:r>
            <a:endParaRPr/>
          </a:p>
        </p:txBody>
      </p:sp>
      <p:sp>
        <p:nvSpPr>
          <p:cNvPr id="970" name="Google Shape;970;p115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MongoDB?</a:t>
            </a:r>
            <a:endParaRPr/>
          </a:p>
        </p:txBody>
      </p:sp>
      <p:sp>
        <p:nvSpPr>
          <p:cNvPr id="971" name="Google Shape;971;p115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72" name="Google Shape;972;p115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Core Concepts</a:t>
            </a:r>
            <a:endParaRPr/>
          </a:p>
        </p:txBody>
      </p:sp>
      <p:sp>
        <p:nvSpPr>
          <p:cNvPr id="973" name="Google Shape;973;p115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74" name="Google Shape;974;p115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75" name="Google Shape;975;p115"/>
          <p:cNvSpPr/>
          <p:nvPr/>
        </p:nvSpPr>
        <p:spPr>
          <a:xfrm>
            <a:off x="1074750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115"/>
          <p:cNvSpPr/>
          <p:nvPr/>
        </p:nvSpPr>
        <p:spPr>
          <a:xfrm>
            <a:off x="3706775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15"/>
          <p:cNvSpPr/>
          <p:nvPr/>
        </p:nvSpPr>
        <p:spPr>
          <a:xfrm>
            <a:off x="6422850" y="94177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16"/>
          <p:cNvSpPr txBox="1"/>
          <p:nvPr>
            <p:ph type="title"/>
          </p:nvPr>
        </p:nvSpPr>
        <p:spPr>
          <a:xfrm>
            <a:off x="861225" y="1646350"/>
            <a:ext cx="7394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The internet changed, so databases had to change, too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16"/>
          <p:cNvSpPr txBox="1"/>
          <p:nvPr>
            <p:ph idx="1" type="subTitle"/>
          </p:nvPr>
        </p:nvSpPr>
        <p:spPr>
          <a:xfrm>
            <a:off x="1687675" y="4549775"/>
            <a:ext cx="5156700" cy="1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17"/>
          <p:cNvSpPr txBox="1"/>
          <p:nvPr>
            <p:ph type="title"/>
          </p:nvPr>
        </p:nvSpPr>
        <p:spPr>
          <a:xfrm>
            <a:off x="926475" y="363200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NOSQL (Not Only SQL)</a:t>
            </a:r>
            <a:endParaRPr sz="4400"/>
          </a:p>
        </p:txBody>
      </p:sp>
      <p:sp>
        <p:nvSpPr>
          <p:cNvPr id="989" name="Google Shape;989;p117"/>
          <p:cNvSpPr txBox="1"/>
          <p:nvPr>
            <p:ph idx="1" type="subTitle"/>
          </p:nvPr>
        </p:nvSpPr>
        <p:spPr>
          <a:xfrm>
            <a:off x="1044050" y="1315075"/>
            <a:ext cx="72699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★ A category of databases designed for massive data volume and flexible structures.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★ moved away from one big server (vertical scaling) to distributing over a team of servers (horizontal scaling)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★ No complex tables linked by keys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★ You don't need to define every column before adding data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8"/>
          <p:cNvSpPr txBox="1"/>
          <p:nvPr>
            <p:ph type="title"/>
          </p:nvPr>
        </p:nvSpPr>
        <p:spPr>
          <a:xfrm>
            <a:off x="926475" y="363200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When to Use NOSQL?</a:t>
            </a:r>
            <a:endParaRPr sz="4400"/>
          </a:p>
        </p:txBody>
      </p:sp>
      <p:sp>
        <p:nvSpPr>
          <p:cNvPr id="995" name="Google Shape;995;p118"/>
          <p:cNvSpPr txBox="1"/>
          <p:nvPr>
            <p:ph idx="1" type="subTitle"/>
          </p:nvPr>
        </p:nvSpPr>
        <p:spPr>
          <a:xfrm>
            <a:off x="1044050" y="1315075"/>
            <a:ext cx="72699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900"/>
              <a:t>Rapid development</a:t>
            </a:r>
            <a:br>
              <a:rPr lang="en" sz="1900"/>
            </a:br>
            <a:endParaRPr sz="19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900"/>
              <a:t>Frequently changing data structure</a:t>
            </a:r>
            <a:br>
              <a:rPr lang="en" sz="1900"/>
            </a:br>
            <a:endParaRPr sz="19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900"/>
              <a:t>High traffic systems</a:t>
            </a:r>
            <a:br>
              <a:rPr lang="en" sz="1900"/>
            </a:br>
            <a:endParaRPr sz="19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900"/>
              <a:t>Large-scale distributed apps</a:t>
            </a:r>
            <a:br>
              <a:rPr lang="en" sz="1900"/>
            </a:br>
            <a:endParaRPr sz="19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9"/>
          <p:cNvSpPr txBox="1"/>
          <p:nvPr>
            <p:ph type="title"/>
          </p:nvPr>
        </p:nvSpPr>
        <p:spPr>
          <a:xfrm>
            <a:off x="926475" y="363200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NoSQL Is Not One Thing</a:t>
            </a:r>
            <a:endParaRPr sz="4400"/>
          </a:p>
        </p:txBody>
      </p:sp>
      <p:sp>
        <p:nvSpPr>
          <p:cNvPr id="1001" name="Google Shape;1001;p119"/>
          <p:cNvSpPr txBox="1"/>
          <p:nvPr>
            <p:ph idx="1" type="subTitle"/>
          </p:nvPr>
        </p:nvSpPr>
        <p:spPr>
          <a:xfrm>
            <a:off x="1044050" y="1315075"/>
            <a:ext cx="72699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Types of NoSQL Databases</a:t>
            </a:r>
            <a:endParaRPr sz="19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900"/>
              <a:t>Document</a:t>
            </a:r>
            <a:br>
              <a:rPr lang="en" sz="1900"/>
            </a:br>
            <a:endParaRPr sz="19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900"/>
              <a:t>Key-Value</a:t>
            </a:r>
            <a:br>
              <a:rPr lang="en" sz="1900"/>
            </a:br>
            <a:endParaRPr sz="19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900"/>
              <a:t>Column-Family</a:t>
            </a:r>
            <a:br>
              <a:rPr lang="en" sz="1900"/>
            </a:br>
            <a:endParaRPr sz="19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900"/>
              <a:t>Graph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NoSQL is an umbrella term.</a:t>
            </a:r>
            <a:endParaRPr sz="19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0"/>
          <p:cNvSpPr txBox="1"/>
          <p:nvPr>
            <p:ph type="title"/>
          </p:nvPr>
        </p:nvSpPr>
        <p:spPr>
          <a:xfrm>
            <a:off x="926475" y="363200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NoSQL Is Not One Thing</a:t>
            </a:r>
            <a:endParaRPr sz="4400"/>
          </a:p>
        </p:txBody>
      </p:sp>
      <p:sp>
        <p:nvSpPr>
          <p:cNvPr id="1007" name="Google Shape;1007;p120"/>
          <p:cNvSpPr txBox="1"/>
          <p:nvPr>
            <p:ph idx="1" type="subTitle"/>
          </p:nvPr>
        </p:nvSpPr>
        <p:spPr>
          <a:xfrm>
            <a:off x="199575" y="1353450"/>
            <a:ext cx="79764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Today’s Focus:</a:t>
            </a:r>
            <a:r>
              <a:rPr lang="en" sz="1800"/>
              <a:t> Document Databases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Among NoSQL models,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we’ll focus on the Document model ,using MongoDB.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What Is the Document Model?</a:t>
            </a:r>
            <a:r>
              <a:rPr lang="en" sz="1800"/>
              <a:t> Data is stored as documents Instead of rows in tables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Each document is:</a:t>
            </a:r>
            <a:endParaRPr b="1" sz="1800"/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Self-contained</a:t>
            </a:r>
            <a:br>
              <a:rPr lang="en" sz="1500"/>
            </a:br>
            <a:endParaRPr sz="1500"/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JSON-like</a:t>
            </a:r>
            <a:br>
              <a:rPr lang="en" sz="1500"/>
            </a:br>
            <a:endParaRPr sz="1500"/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Flexible in structure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21"/>
          <p:cNvSpPr txBox="1"/>
          <p:nvPr>
            <p:ph type="title"/>
          </p:nvPr>
        </p:nvSpPr>
        <p:spPr>
          <a:xfrm>
            <a:off x="7200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13" name="Google Shape;1013;p121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4" name="Google Shape;1014;p121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15" name="Google Shape;1015;p121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6" name="Google Shape;1016;p121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Database?</a:t>
            </a:r>
            <a:endParaRPr/>
          </a:p>
        </p:txBody>
      </p:sp>
      <p:sp>
        <p:nvSpPr>
          <p:cNvPr id="1017" name="Google Shape;1017;p121"/>
          <p:cNvSpPr txBox="1"/>
          <p:nvPr>
            <p:ph idx="6" type="title"/>
          </p:nvPr>
        </p:nvSpPr>
        <p:spPr>
          <a:xfrm>
            <a:off x="60876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Databases</a:t>
            </a:r>
            <a:endParaRPr/>
          </a:p>
        </p:txBody>
      </p:sp>
      <p:sp>
        <p:nvSpPr>
          <p:cNvPr id="1018" name="Google Shape;1018;p121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19" name="Google Shape;1019;p121"/>
          <p:cNvSpPr txBox="1"/>
          <p:nvPr>
            <p:ph idx="9" type="title"/>
          </p:nvPr>
        </p:nvSpPr>
        <p:spPr>
          <a:xfrm>
            <a:off x="7200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Introduction to NoSQL</a:t>
            </a:r>
            <a:endParaRPr/>
          </a:p>
        </p:txBody>
      </p:sp>
      <p:sp>
        <p:nvSpPr>
          <p:cNvPr id="1020" name="Google Shape;1020;p121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MongoDB?</a:t>
            </a:r>
            <a:endParaRPr/>
          </a:p>
        </p:txBody>
      </p:sp>
      <p:sp>
        <p:nvSpPr>
          <p:cNvPr id="1021" name="Google Shape;1021;p121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22" name="Google Shape;1022;p121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Core Concepts</a:t>
            </a:r>
            <a:endParaRPr/>
          </a:p>
        </p:txBody>
      </p:sp>
      <p:sp>
        <p:nvSpPr>
          <p:cNvPr id="1023" name="Google Shape;1023;p121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24" name="Google Shape;1024;p121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25" name="Google Shape;1025;p121"/>
          <p:cNvSpPr/>
          <p:nvPr/>
        </p:nvSpPr>
        <p:spPr>
          <a:xfrm>
            <a:off x="1074750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6" name="Google Shape;1026;p121"/>
          <p:cNvSpPr/>
          <p:nvPr/>
        </p:nvSpPr>
        <p:spPr>
          <a:xfrm>
            <a:off x="3706775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p121"/>
          <p:cNvSpPr/>
          <p:nvPr/>
        </p:nvSpPr>
        <p:spPr>
          <a:xfrm>
            <a:off x="6422850" y="94177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8" name="Google Shape;1028;p121"/>
          <p:cNvSpPr/>
          <p:nvPr/>
        </p:nvSpPr>
        <p:spPr>
          <a:xfrm>
            <a:off x="1058259" y="280093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2"/>
          <p:cNvSpPr txBox="1"/>
          <p:nvPr>
            <p:ph type="title"/>
          </p:nvPr>
        </p:nvSpPr>
        <p:spPr>
          <a:xfrm>
            <a:off x="926475" y="363200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Why MongoDB?</a:t>
            </a:r>
            <a:endParaRPr sz="4400"/>
          </a:p>
        </p:txBody>
      </p:sp>
      <p:sp>
        <p:nvSpPr>
          <p:cNvPr id="1034" name="Google Shape;1034;p122"/>
          <p:cNvSpPr txBox="1"/>
          <p:nvPr>
            <p:ph idx="1" type="subTitle"/>
          </p:nvPr>
        </p:nvSpPr>
        <p:spPr>
          <a:xfrm>
            <a:off x="1044050" y="1315075"/>
            <a:ext cx="72699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MongoDB is the most </a:t>
            </a:r>
            <a:r>
              <a:rPr lang="en" sz="1800"/>
              <a:t>popular</a:t>
            </a:r>
            <a:r>
              <a:rPr lang="en" sz="1800"/>
              <a:t> DBMS for NoSQL Document model databases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Easy to learn and developer-friendly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JSON-like structure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Widely used in modern web applications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Strong community &amp; ecosystem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23"/>
          <p:cNvSpPr txBox="1"/>
          <p:nvPr>
            <p:ph type="title"/>
          </p:nvPr>
        </p:nvSpPr>
        <p:spPr>
          <a:xfrm>
            <a:off x="7200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40" name="Google Shape;1040;p123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41" name="Google Shape;1041;p123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2" name="Google Shape;1042;p123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43" name="Google Shape;1043;p123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Database?</a:t>
            </a:r>
            <a:endParaRPr/>
          </a:p>
        </p:txBody>
      </p:sp>
      <p:sp>
        <p:nvSpPr>
          <p:cNvPr id="1044" name="Google Shape;1044;p123"/>
          <p:cNvSpPr txBox="1"/>
          <p:nvPr>
            <p:ph idx="6" type="title"/>
          </p:nvPr>
        </p:nvSpPr>
        <p:spPr>
          <a:xfrm>
            <a:off x="60876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Databases</a:t>
            </a:r>
            <a:endParaRPr/>
          </a:p>
        </p:txBody>
      </p:sp>
      <p:sp>
        <p:nvSpPr>
          <p:cNvPr id="1045" name="Google Shape;1045;p123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6" name="Google Shape;1046;p123"/>
          <p:cNvSpPr txBox="1"/>
          <p:nvPr>
            <p:ph idx="9" type="title"/>
          </p:nvPr>
        </p:nvSpPr>
        <p:spPr>
          <a:xfrm>
            <a:off x="7200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Introduction to NoSQL</a:t>
            </a:r>
            <a:endParaRPr/>
          </a:p>
        </p:txBody>
      </p:sp>
      <p:sp>
        <p:nvSpPr>
          <p:cNvPr id="1047" name="Google Shape;1047;p123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MongoDB?</a:t>
            </a:r>
            <a:endParaRPr/>
          </a:p>
        </p:txBody>
      </p:sp>
      <p:sp>
        <p:nvSpPr>
          <p:cNvPr id="1048" name="Google Shape;1048;p123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49" name="Google Shape;1049;p123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Core Concepts</a:t>
            </a:r>
            <a:endParaRPr/>
          </a:p>
        </p:txBody>
      </p:sp>
      <p:sp>
        <p:nvSpPr>
          <p:cNvPr id="1050" name="Google Shape;1050;p123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51" name="Google Shape;1051;p123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52" name="Google Shape;1052;p123"/>
          <p:cNvSpPr/>
          <p:nvPr/>
        </p:nvSpPr>
        <p:spPr>
          <a:xfrm>
            <a:off x="1074750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123"/>
          <p:cNvSpPr/>
          <p:nvPr/>
        </p:nvSpPr>
        <p:spPr>
          <a:xfrm>
            <a:off x="3706775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4" name="Google Shape;1054;p123"/>
          <p:cNvSpPr/>
          <p:nvPr/>
        </p:nvSpPr>
        <p:spPr>
          <a:xfrm>
            <a:off x="6422850" y="94177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5" name="Google Shape;1055;p123"/>
          <p:cNvSpPr/>
          <p:nvPr/>
        </p:nvSpPr>
        <p:spPr>
          <a:xfrm>
            <a:off x="1058259" y="280093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123"/>
          <p:cNvSpPr/>
          <p:nvPr/>
        </p:nvSpPr>
        <p:spPr>
          <a:xfrm>
            <a:off x="3790089" y="2714071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1"/>
          <p:cNvSpPr txBox="1"/>
          <p:nvPr/>
        </p:nvSpPr>
        <p:spPr>
          <a:xfrm>
            <a:off x="176575" y="2997900"/>
            <a:ext cx="25026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b="1" i="1" sz="3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61"/>
          <p:cNvSpPr txBox="1"/>
          <p:nvPr/>
        </p:nvSpPr>
        <p:spPr>
          <a:xfrm>
            <a:off x="6716125" y="2997900"/>
            <a:ext cx="25026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S&amp;T</a:t>
            </a:r>
            <a:endParaRPr b="1" i="1" sz="3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1"/>
          <p:cNvSpPr/>
          <p:nvPr/>
        </p:nvSpPr>
        <p:spPr>
          <a:xfrm>
            <a:off x="7231600" y="4483300"/>
            <a:ext cx="1787400" cy="62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4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24"/>
          <p:cNvSpPr txBox="1"/>
          <p:nvPr>
            <p:ph type="title"/>
          </p:nvPr>
        </p:nvSpPr>
        <p:spPr>
          <a:xfrm>
            <a:off x="926475" y="363200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MongoDB Structure </a:t>
            </a:r>
            <a:endParaRPr sz="4400"/>
          </a:p>
        </p:txBody>
      </p:sp>
      <p:sp>
        <p:nvSpPr>
          <p:cNvPr id="1063" name="Google Shape;1063;p124"/>
          <p:cNvSpPr txBox="1"/>
          <p:nvPr>
            <p:ph idx="1" type="subTitle"/>
          </p:nvPr>
        </p:nvSpPr>
        <p:spPr>
          <a:xfrm>
            <a:off x="706275" y="1250300"/>
            <a:ext cx="42375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How MongoDB Organizes Data: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→</a:t>
            </a:r>
            <a:r>
              <a:rPr lang="en" sz="1900"/>
              <a:t>Database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→</a:t>
            </a:r>
            <a:r>
              <a:rPr lang="en" sz="1900"/>
              <a:t> Collections : Tables</a:t>
            </a:r>
            <a:endParaRPr sz="19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→</a:t>
            </a:r>
            <a:r>
              <a:rPr lang="en" sz="1900"/>
              <a:t> Documents : Rows</a:t>
            </a:r>
            <a:endParaRPr sz="19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→ Fields : </a:t>
            </a:r>
            <a:r>
              <a:rPr lang="en" sz="1900"/>
              <a:t>Columns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  <p:pic>
        <p:nvPicPr>
          <p:cNvPr id="1064" name="Google Shape;1064;p124"/>
          <p:cNvPicPr preferRelativeResize="0"/>
          <p:nvPr/>
        </p:nvPicPr>
        <p:blipFill rotWithShape="1">
          <a:blip r:embed="rId3">
            <a:alphaModFix/>
          </a:blip>
          <a:srcRect b="1494" l="6188" r="7261" t="2063"/>
          <a:stretch/>
        </p:blipFill>
        <p:spPr>
          <a:xfrm>
            <a:off x="5057525" y="1089174"/>
            <a:ext cx="3487700" cy="35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25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25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MongoDB Structure </a:t>
            </a:r>
            <a:endParaRPr sz="4400"/>
          </a:p>
        </p:txBody>
      </p:sp>
      <p:sp>
        <p:nvSpPr>
          <p:cNvPr id="1071" name="Google Shape;1071;p125"/>
          <p:cNvSpPr txBox="1"/>
          <p:nvPr>
            <p:ph idx="1" type="subTitle"/>
          </p:nvPr>
        </p:nvSpPr>
        <p:spPr>
          <a:xfrm>
            <a:off x="345100" y="974400"/>
            <a:ext cx="8360100" cy="3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Documents can contain other documents -&gt; </a:t>
            </a:r>
            <a:r>
              <a:rPr b="1" lang="en" sz="1600">
                <a:solidFill>
                  <a:schemeClr val="dk1"/>
                </a:solidFill>
              </a:rPr>
              <a:t>Nested Document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Documents can store </a:t>
            </a:r>
            <a:r>
              <a:rPr b="1" lang="en" sz="1600">
                <a:solidFill>
                  <a:schemeClr val="dk1"/>
                </a:solidFill>
              </a:rPr>
              <a:t>lists (Arrays)</a:t>
            </a:r>
            <a:r>
              <a:rPr lang="en" sz="1600">
                <a:solidFill>
                  <a:schemeClr val="dk1"/>
                </a:solidFill>
              </a:rPr>
              <a:t>-&gt; Relational databases would need separate tables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Flexible</a:t>
            </a:r>
            <a:r>
              <a:rPr lang="en" sz="1600">
                <a:solidFill>
                  <a:schemeClr val="dk1"/>
                </a:solidFill>
              </a:rPr>
              <a:t> Schema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Every document has: </a:t>
            </a:r>
            <a:r>
              <a:rPr lang="en" sz="2000">
                <a:solidFill>
                  <a:srgbClr val="6AA84F"/>
                </a:solidFill>
                <a:highlight>
                  <a:srgbClr val="000000"/>
                </a:highlight>
              </a:rPr>
              <a:t>"_id"</a:t>
            </a:r>
            <a:r>
              <a:rPr lang="en" sz="1600">
                <a:solidFill>
                  <a:schemeClr val="dk1"/>
                </a:solidFill>
              </a:rPr>
              <a:t> This is MongoDB’s primary key</a:t>
            </a:r>
            <a:endParaRPr sz="1600">
              <a:solidFill>
                <a:schemeClr val="dk1"/>
              </a:solidFill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Unique identifier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Automatically generated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Used to retrieve documents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MongoDB stores data as flexible </a:t>
            </a:r>
            <a:r>
              <a:rPr b="1" lang="en" sz="1600">
                <a:solidFill>
                  <a:schemeClr val="dk1"/>
                </a:solidFill>
              </a:rPr>
              <a:t>JSON-like</a:t>
            </a:r>
            <a:r>
              <a:rPr lang="en" sz="1600">
                <a:solidFill>
                  <a:schemeClr val="dk1"/>
                </a:solidFill>
              </a:rPr>
              <a:t> documents.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26"/>
          <p:cNvSpPr txBox="1"/>
          <p:nvPr>
            <p:ph type="title"/>
          </p:nvPr>
        </p:nvSpPr>
        <p:spPr>
          <a:xfrm>
            <a:off x="7200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77" name="Google Shape;1077;p126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8" name="Google Shape;1078;p126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9" name="Google Shape;1079;p126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80" name="Google Shape;1080;p126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 Database?</a:t>
            </a:r>
            <a:endParaRPr/>
          </a:p>
        </p:txBody>
      </p:sp>
      <p:sp>
        <p:nvSpPr>
          <p:cNvPr id="1081" name="Google Shape;1081;p126"/>
          <p:cNvSpPr txBox="1"/>
          <p:nvPr>
            <p:ph idx="6" type="title"/>
          </p:nvPr>
        </p:nvSpPr>
        <p:spPr>
          <a:xfrm>
            <a:off x="6087600" y="18768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Databases</a:t>
            </a:r>
            <a:endParaRPr/>
          </a:p>
        </p:txBody>
      </p:sp>
      <p:sp>
        <p:nvSpPr>
          <p:cNvPr id="1082" name="Google Shape;1082;p126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83" name="Google Shape;1083;p126"/>
          <p:cNvSpPr txBox="1"/>
          <p:nvPr>
            <p:ph idx="9" type="title"/>
          </p:nvPr>
        </p:nvSpPr>
        <p:spPr>
          <a:xfrm>
            <a:off x="7200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Introduction to NoSQL</a:t>
            </a:r>
            <a:endParaRPr/>
          </a:p>
        </p:txBody>
      </p:sp>
      <p:sp>
        <p:nvSpPr>
          <p:cNvPr id="1084" name="Google Shape;1084;p126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MongoDB?</a:t>
            </a:r>
            <a:endParaRPr/>
          </a:p>
        </p:txBody>
      </p:sp>
      <p:sp>
        <p:nvSpPr>
          <p:cNvPr id="1085" name="Google Shape;1085;p126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86" name="Google Shape;1086;p126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Core Concepts</a:t>
            </a:r>
            <a:endParaRPr/>
          </a:p>
        </p:txBody>
      </p:sp>
      <p:sp>
        <p:nvSpPr>
          <p:cNvPr id="1087" name="Google Shape;1087;p126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88" name="Google Shape;1088;p12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89" name="Google Shape;1089;p126"/>
          <p:cNvSpPr/>
          <p:nvPr/>
        </p:nvSpPr>
        <p:spPr>
          <a:xfrm>
            <a:off x="1074750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0" name="Google Shape;1090;p126"/>
          <p:cNvSpPr/>
          <p:nvPr/>
        </p:nvSpPr>
        <p:spPr>
          <a:xfrm>
            <a:off x="3706775" y="98265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p126"/>
          <p:cNvSpPr/>
          <p:nvPr/>
        </p:nvSpPr>
        <p:spPr>
          <a:xfrm>
            <a:off x="6422850" y="94177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2" name="Google Shape;1092;p126"/>
          <p:cNvSpPr/>
          <p:nvPr/>
        </p:nvSpPr>
        <p:spPr>
          <a:xfrm>
            <a:off x="1058259" y="2800930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3" name="Google Shape;1093;p126"/>
          <p:cNvSpPr/>
          <p:nvPr/>
        </p:nvSpPr>
        <p:spPr>
          <a:xfrm>
            <a:off x="3790089" y="2714071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4" name="Google Shape;1094;p126"/>
          <p:cNvSpPr/>
          <p:nvPr/>
        </p:nvSpPr>
        <p:spPr>
          <a:xfrm>
            <a:off x="6475855" y="2751318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7"/>
          <p:cNvSpPr txBox="1"/>
          <p:nvPr>
            <p:ph type="title"/>
          </p:nvPr>
        </p:nvSpPr>
        <p:spPr>
          <a:xfrm>
            <a:off x="406875" y="1876825"/>
            <a:ext cx="2649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Schema: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SQL vs MongoDB</a:t>
            </a:r>
            <a:endParaRPr/>
          </a:p>
        </p:txBody>
      </p:sp>
      <p:sp>
        <p:nvSpPr>
          <p:cNvPr id="1100" name="Google Shape;1100;p127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101" name="Google Shape;1101;p127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102" name="Google Shape;1102;p127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103" name="Google Shape;1103;p127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Basic CRUD Operations</a:t>
            </a:r>
            <a:endParaRPr/>
          </a:p>
        </p:txBody>
      </p:sp>
      <p:sp>
        <p:nvSpPr>
          <p:cNvPr id="1104" name="Google Shape;1104;p127"/>
          <p:cNvSpPr txBox="1"/>
          <p:nvPr>
            <p:ph idx="6" type="title"/>
          </p:nvPr>
        </p:nvSpPr>
        <p:spPr>
          <a:xfrm>
            <a:off x="6087600" y="1876825"/>
            <a:ext cx="2763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MongoDB in Real Applications</a:t>
            </a:r>
            <a:endParaRPr/>
          </a:p>
        </p:txBody>
      </p:sp>
      <p:sp>
        <p:nvSpPr>
          <p:cNvPr id="1105" name="Google Shape;1105;p127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106" name="Google Shape;1106;p127"/>
          <p:cNvSpPr txBox="1"/>
          <p:nvPr>
            <p:ph idx="9" type="title"/>
          </p:nvPr>
        </p:nvSpPr>
        <p:spPr>
          <a:xfrm>
            <a:off x="482850" y="3513175"/>
            <a:ext cx="2810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Common Mistakes &amp; When NOT to Use MongoDB </a:t>
            </a:r>
            <a:endParaRPr sz="2100"/>
          </a:p>
        </p:txBody>
      </p:sp>
      <p:sp>
        <p:nvSpPr>
          <p:cNvPr id="1107" name="Google Shape;1107;p127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108" name="Google Shape;1108;p127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109" name="Google Shape;1109;p127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1110" name="Google Shape;1110;p127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111" name="Google Shape;1111;p127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28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7" name="Google Shape;1117;p128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Schema : SQL vs MongoDB</a:t>
            </a:r>
            <a:endParaRPr sz="3700"/>
          </a:p>
        </p:txBody>
      </p:sp>
      <p:sp>
        <p:nvSpPr>
          <p:cNvPr id="1118" name="Google Shape;1118;p128"/>
          <p:cNvSpPr txBox="1"/>
          <p:nvPr>
            <p:ph idx="1" type="subTitle"/>
          </p:nvPr>
        </p:nvSpPr>
        <p:spPr>
          <a:xfrm>
            <a:off x="1532925" y="1135600"/>
            <a:ext cx="62130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What is a Schema?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schema defines:</a:t>
            </a:r>
            <a:endParaRPr sz="1800">
              <a:solidFill>
                <a:schemeClr val="dk1"/>
              </a:solidFill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What fields exist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Their data types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Required vs optional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Relationships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schema is the structure blueprint of your data.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29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4" name="Google Shape;1124;p129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SQL Schema (Strict)</a:t>
            </a:r>
            <a:endParaRPr sz="3700"/>
          </a:p>
        </p:txBody>
      </p:sp>
      <p:sp>
        <p:nvSpPr>
          <p:cNvPr id="1125" name="Google Shape;1125;p129"/>
          <p:cNvSpPr txBox="1"/>
          <p:nvPr>
            <p:ph idx="1" type="subTitle"/>
          </p:nvPr>
        </p:nvSpPr>
        <p:spPr>
          <a:xfrm>
            <a:off x="97350" y="974400"/>
            <a:ext cx="44550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Before inserting data, you must:</a:t>
            </a: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Define table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Define columns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Define data types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Define constraints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Structure first, data second.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26" name="Google Shape;112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004" y="1082250"/>
            <a:ext cx="4653276" cy="37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30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Google Shape;1132;p130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MongoDB Schema (Flexible)</a:t>
            </a:r>
            <a:endParaRPr sz="3700"/>
          </a:p>
        </p:txBody>
      </p:sp>
      <p:sp>
        <p:nvSpPr>
          <p:cNvPr id="1133" name="Google Shape;1133;p130"/>
          <p:cNvSpPr txBox="1"/>
          <p:nvPr>
            <p:ph idx="1" type="subTitle"/>
          </p:nvPr>
        </p:nvSpPr>
        <p:spPr>
          <a:xfrm>
            <a:off x="5451300" y="1968225"/>
            <a:ext cx="3692700" cy="16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No need to predefine structure.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Data first, structure optional.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34" name="Google Shape;113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5" y="1219425"/>
            <a:ext cx="5253495" cy="31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31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" name="Google Shape;1140;p131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MongoDB Schema (Flexible)</a:t>
            </a:r>
            <a:endParaRPr sz="3700"/>
          </a:p>
        </p:txBody>
      </p:sp>
      <p:sp>
        <p:nvSpPr>
          <p:cNvPr id="1141" name="Google Shape;1141;p131"/>
          <p:cNvSpPr txBox="1"/>
          <p:nvPr>
            <p:ph idx="1" type="subTitle"/>
          </p:nvPr>
        </p:nvSpPr>
        <p:spPr>
          <a:xfrm>
            <a:off x="591125" y="1266675"/>
            <a:ext cx="8553000" cy="31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IMPORTANT</a:t>
            </a:r>
            <a:r>
              <a:rPr lang="en" sz="1800">
                <a:solidFill>
                  <a:schemeClr val="dk1"/>
                </a:solidFill>
              </a:rPr>
              <a:t> NOTE:</a:t>
            </a:r>
            <a:endParaRPr sz="18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1800">
                <a:solidFill>
                  <a:schemeClr val="dk1"/>
                </a:solidFill>
              </a:rPr>
              <a:t>MongoDB is schema-flexible,not schema-less.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can:</a:t>
            </a: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Enforce schema using validation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Define structure at application level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32"/>
          <p:cNvSpPr txBox="1"/>
          <p:nvPr>
            <p:ph type="title"/>
          </p:nvPr>
        </p:nvSpPr>
        <p:spPr>
          <a:xfrm>
            <a:off x="406875" y="1876825"/>
            <a:ext cx="2649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Schema: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SQL vs MongoDB</a:t>
            </a:r>
            <a:endParaRPr/>
          </a:p>
        </p:txBody>
      </p:sp>
      <p:sp>
        <p:nvSpPr>
          <p:cNvPr id="1147" name="Google Shape;1147;p132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148" name="Google Shape;1148;p132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149" name="Google Shape;1149;p132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150" name="Google Shape;1150;p132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Basic CRUD Operations</a:t>
            </a:r>
            <a:endParaRPr/>
          </a:p>
        </p:txBody>
      </p:sp>
      <p:sp>
        <p:nvSpPr>
          <p:cNvPr id="1151" name="Google Shape;1151;p132"/>
          <p:cNvSpPr txBox="1"/>
          <p:nvPr>
            <p:ph idx="6" type="title"/>
          </p:nvPr>
        </p:nvSpPr>
        <p:spPr>
          <a:xfrm>
            <a:off x="6087600" y="1876825"/>
            <a:ext cx="2763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MongoDB in Real Applications</a:t>
            </a:r>
            <a:endParaRPr/>
          </a:p>
        </p:txBody>
      </p:sp>
      <p:sp>
        <p:nvSpPr>
          <p:cNvPr id="1152" name="Google Shape;1152;p132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153" name="Google Shape;1153;p132"/>
          <p:cNvSpPr txBox="1"/>
          <p:nvPr>
            <p:ph idx="9" type="title"/>
          </p:nvPr>
        </p:nvSpPr>
        <p:spPr>
          <a:xfrm>
            <a:off x="482850" y="3513175"/>
            <a:ext cx="2810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Common Mistakes &amp; When NOT to Use MongoDB </a:t>
            </a:r>
            <a:endParaRPr sz="2100"/>
          </a:p>
        </p:txBody>
      </p:sp>
      <p:sp>
        <p:nvSpPr>
          <p:cNvPr id="1154" name="Google Shape;1154;p132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155" name="Google Shape;1155;p132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156" name="Google Shape;1156;p132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1157" name="Google Shape;1157;p132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158" name="Google Shape;1158;p132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59" name="Google Shape;1159;p132"/>
          <p:cNvSpPr/>
          <p:nvPr/>
        </p:nvSpPr>
        <p:spPr>
          <a:xfrm>
            <a:off x="1055250" y="101772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33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133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Basic CRUD Operations</a:t>
            </a:r>
            <a:endParaRPr sz="4400"/>
          </a:p>
        </p:txBody>
      </p:sp>
      <p:sp>
        <p:nvSpPr>
          <p:cNvPr id="1166" name="Google Shape;1166;p133"/>
          <p:cNvSpPr txBox="1"/>
          <p:nvPr>
            <p:ph idx="1" type="subTitle"/>
          </p:nvPr>
        </p:nvSpPr>
        <p:spPr>
          <a:xfrm>
            <a:off x="391950" y="1399525"/>
            <a:ext cx="83601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What is CRUD operations?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The Basic Operations that can be applied to Data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 → Create    → Insert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R → Read       → Find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U → Update  → Update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D → Delete    → Delete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"/>
          <p:cNvSpPr txBox="1"/>
          <p:nvPr>
            <p:ph idx="1" type="subTitle"/>
          </p:nvPr>
        </p:nvSpPr>
        <p:spPr>
          <a:xfrm>
            <a:off x="1240200" y="1366500"/>
            <a:ext cx="6663600" cy="31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 Medium"/>
              <a:buChar char="❖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Understanding how data is stored</a:t>
            </a:r>
            <a:b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 Medium"/>
              <a:buChar char="❖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Exploring different database models</a:t>
            </a:r>
            <a:b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 Medium"/>
              <a:buChar char="❖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Learning when to use each technology</a:t>
            </a:r>
            <a:b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 Medium"/>
              <a:buChar char="❖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Building a strong foundation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 not about tools only , it’s about mindset.</a:t>
            </a:r>
            <a:endParaRPr sz="18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6" name="Google Shape;546;p62"/>
          <p:cNvSpPr txBox="1"/>
          <p:nvPr>
            <p:ph type="title"/>
          </p:nvPr>
        </p:nvSpPr>
        <p:spPr>
          <a:xfrm>
            <a:off x="1450925" y="445025"/>
            <a:ext cx="59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this database event is about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34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34"/>
          <p:cNvSpPr txBox="1"/>
          <p:nvPr>
            <p:ph type="title"/>
          </p:nvPr>
        </p:nvSpPr>
        <p:spPr>
          <a:xfrm>
            <a:off x="1027050" y="1984500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CODE!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5"/>
          <p:cNvSpPr txBox="1"/>
          <p:nvPr>
            <p:ph type="title"/>
          </p:nvPr>
        </p:nvSpPr>
        <p:spPr>
          <a:xfrm>
            <a:off x="406875" y="1876825"/>
            <a:ext cx="2649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Schema: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SQL vs MongoDB</a:t>
            </a:r>
            <a:endParaRPr/>
          </a:p>
        </p:txBody>
      </p:sp>
      <p:sp>
        <p:nvSpPr>
          <p:cNvPr id="1178" name="Google Shape;1178;p135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179" name="Google Shape;1179;p135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180" name="Google Shape;1180;p135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181" name="Google Shape;1181;p135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Basic CRUD Operations</a:t>
            </a:r>
            <a:endParaRPr/>
          </a:p>
        </p:txBody>
      </p:sp>
      <p:sp>
        <p:nvSpPr>
          <p:cNvPr id="1182" name="Google Shape;1182;p135"/>
          <p:cNvSpPr txBox="1"/>
          <p:nvPr>
            <p:ph idx="6" type="title"/>
          </p:nvPr>
        </p:nvSpPr>
        <p:spPr>
          <a:xfrm>
            <a:off x="6087600" y="1876825"/>
            <a:ext cx="2763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MongoDB in Real Applications</a:t>
            </a:r>
            <a:endParaRPr/>
          </a:p>
        </p:txBody>
      </p:sp>
      <p:sp>
        <p:nvSpPr>
          <p:cNvPr id="1183" name="Google Shape;1183;p135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184" name="Google Shape;1184;p135"/>
          <p:cNvSpPr txBox="1"/>
          <p:nvPr>
            <p:ph idx="9" type="title"/>
          </p:nvPr>
        </p:nvSpPr>
        <p:spPr>
          <a:xfrm>
            <a:off x="482850" y="3513175"/>
            <a:ext cx="2810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Common Mistakes &amp; When NOT to Use MongoDB </a:t>
            </a:r>
            <a:endParaRPr sz="2100"/>
          </a:p>
        </p:txBody>
      </p:sp>
      <p:sp>
        <p:nvSpPr>
          <p:cNvPr id="1185" name="Google Shape;1185;p135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186" name="Google Shape;1186;p135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187" name="Google Shape;1187;p135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1188" name="Google Shape;1188;p135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189" name="Google Shape;1189;p135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90" name="Google Shape;1190;p135"/>
          <p:cNvSpPr/>
          <p:nvPr/>
        </p:nvSpPr>
        <p:spPr>
          <a:xfrm>
            <a:off x="1055250" y="101772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1" name="Google Shape;1191;p135"/>
          <p:cNvSpPr/>
          <p:nvPr/>
        </p:nvSpPr>
        <p:spPr>
          <a:xfrm>
            <a:off x="3739088" y="101772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36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7" name="Google Shape;1197;p136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Where does MongoDB actually shine</a:t>
            </a:r>
            <a:endParaRPr sz="4400"/>
          </a:p>
        </p:txBody>
      </p:sp>
      <p:sp>
        <p:nvSpPr>
          <p:cNvPr id="1198" name="Google Shape;1198;p136"/>
          <p:cNvSpPr txBox="1"/>
          <p:nvPr>
            <p:ph idx="1" type="subTitle"/>
          </p:nvPr>
        </p:nvSpPr>
        <p:spPr>
          <a:xfrm>
            <a:off x="391950" y="1641650"/>
            <a:ext cx="83601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MongoDB is strong when:</a:t>
            </a:r>
            <a:endParaRPr sz="20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Data structure changes frequently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Rapid development is required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Applications scale horizontally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Data is naturally document-like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37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37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Where does MongoDB actually shine</a:t>
            </a:r>
            <a:endParaRPr sz="4400"/>
          </a:p>
        </p:txBody>
      </p:sp>
      <p:sp>
        <p:nvSpPr>
          <p:cNvPr id="1205" name="Google Shape;1205;p137"/>
          <p:cNvSpPr txBox="1"/>
          <p:nvPr>
            <p:ph idx="1" type="subTitle"/>
          </p:nvPr>
        </p:nvSpPr>
        <p:spPr>
          <a:xfrm>
            <a:off x="345875" y="1557200"/>
            <a:ext cx="83601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Examples: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</a:rPr>
              <a:t>Social media platforms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</a:rPr>
              <a:t>Chat applications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</a:rPr>
              <a:t>Content management systems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</a:rPr>
              <a:t>Analytics dashboards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38"/>
          <p:cNvSpPr txBox="1"/>
          <p:nvPr>
            <p:ph type="title"/>
          </p:nvPr>
        </p:nvSpPr>
        <p:spPr>
          <a:xfrm>
            <a:off x="406875" y="1876825"/>
            <a:ext cx="2649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Schema: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SQL vs MongoDB</a:t>
            </a:r>
            <a:endParaRPr/>
          </a:p>
        </p:txBody>
      </p:sp>
      <p:sp>
        <p:nvSpPr>
          <p:cNvPr id="1211" name="Google Shape;1211;p138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212" name="Google Shape;1212;p138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213" name="Google Shape;1213;p138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214" name="Google Shape;1214;p138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Basic CRUD Operations</a:t>
            </a:r>
            <a:endParaRPr/>
          </a:p>
        </p:txBody>
      </p:sp>
      <p:sp>
        <p:nvSpPr>
          <p:cNvPr id="1215" name="Google Shape;1215;p138"/>
          <p:cNvSpPr txBox="1"/>
          <p:nvPr>
            <p:ph idx="6" type="title"/>
          </p:nvPr>
        </p:nvSpPr>
        <p:spPr>
          <a:xfrm>
            <a:off x="6087600" y="1876825"/>
            <a:ext cx="2763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MongoDB in Real Applications</a:t>
            </a:r>
            <a:endParaRPr/>
          </a:p>
        </p:txBody>
      </p:sp>
      <p:sp>
        <p:nvSpPr>
          <p:cNvPr id="1216" name="Google Shape;1216;p138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217" name="Google Shape;1217;p138"/>
          <p:cNvSpPr txBox="1"/>
          <p:nvPr>
            <p:ph idx="9" type="title"/>
          </p:nvPr>
        </p:nvSpPr>
        <p:spPr>
          <a:xfrm>
            <a:off x="482850" y="3513175"/>
            <a:ext cx="2810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Common Mistakes &amp; When NOT to Use MongoDB </a:t>
            </a:r>
            <a:endParaRPr sz="2100"/>
          </a:p>
        </p:txBody>
      </p:sp>
      <p:sp>
        <p:nvSpPr>
          <p:cNvPr id="1218" name="Google Shape;1218;p138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219" name="Google Shape;1219;p138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220" name="Google Shape;1220;p138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1221" name="Google Shape;1221;p138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222" name="Google Shape;1222;p138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23" name="Google Shape;1223;p138"/>
          <p:cNvSpPr/>
          <p:nvPr/>
        </p:nvSpPr>
        <p:spPr>
          <a:xfrm>
            <a:off x="1055250" y="101772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4" name="Google Shape;1224;p138"/>
          <p:cNvSpPr/>
          <p:nvPr/>
        </p:nvSpPr>
        <p:spPr>
          <a:xfrm>
            <a:off x="3739088" y="101772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5" name="Google Shape;1225;p138"/>
          <p:cNvSpPr/>
          <p:nvPr/>
        </p:nvSpPr>
        <p:spPr>
          <a:xfrm>
            <a:off x="6636593" y="1017724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39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39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Common Mistakes </a:t>
            </a:r>
            <a:endParaRPr sz="4400"/>
          </a:p>
        </p:txBody>
      </p:sp>
      <p:sp>
        <p:nvSpPr>
          <p:cNvPr id="1232" name="Google Shape;1232;p139"/>
          <p:cNvSpPr txBox="1"/>
          <p:nvPr>
            <p:ph idx="1" type="subTitle"/>
          </p:nvPr>
        </p:nvSpPr>
        <p:spPr>
          <a:xfrm>
            <a:off x="391950" y="1288500"/>
            <a:ext cx="83601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Ignoring schema design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Overusing embedding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No proper indexing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Treating it like SQL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Assuming it replaces relational databases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40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8" name="Google Shape;1238;p140"/>
          <p:cNvSpPr txBox="1"/>
          <p:nvPr>
            <p:ph type="title"/>
          </p:nvPr>
        </p:nvSpPr>
        <p:spPr>
          <a:xfrm>
            <a:off x="918800" y="225025"/>
            <a:ext cx="70899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When NOT to Use MongoDB</a:t>
            </a:r>
            <a:endParaRPr sz="4400"/>
          </a:p>
        </p:txBody>
      </p:sp>
      <p:sp>
        <p:nvSpPr>
          <p:cNvPr id="1239" name="Google Shape;1239;p140"/>
          <p:cNvSpPr txBox="1"/>
          <p:nvPr>
            <p:ph idx="1" type="subTitle"/>
          </p:nvPr>
        </p:nvSpPr>
        <p:spPr>
          <a:xfrm>
            <a:off x="391950" y="1288500"/>
            <a:ext cx="83601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Complex joins across many entities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Strict ACID financial systems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Strong relational integrity requirements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Heavy transactional systems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Banking systems → better suited for relational databases.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41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141"/>
          <p:cNvSpPr txBox="1"/>
          <p:nvPr>
            <p:ph type="title"/>
          </p:nvPr>
        </p:nvSpPr>
        <p:spPr>
          <a:xfrm>
            <a:off x="918800" y="225025"/>
            <a:ext cx="70899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Trade-offs</a:t>
            </a:r>
            <a:endParaRPr sz="4400"/>
          </a:p>
        </p:txBody>
      </p:sp>
      <p:sp>
        <p:nvSpPr>
          <p:cNvPr id="1246" name="Google Shape;1246;p141"/>
          <p:cNvSpPr txBox="1"/>
          <p:nvPr>
            <p:ph idx="1" type="subTitle"/>
          </p:nvPr>
        </p:nvSpPr>
        <p:spPr>
          <a:xfrm>
            <a:off x="1673975" y="1042850"/>
            <a:ext cx="6601800" cy="31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MongoDB gives:</a:t>
            </a:r>
            <a:endParaRPr sz="1800">
              <a:solidFill>
                <a:schemeClr val="dk1"/>
              </a:solidFill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Flexibility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Horizontal scalability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But you give up:</a:t>
            </a:r>
            <a:endParaRPr sz="18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Strong enforced relationships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Strict schema control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Traditional joins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Choose based on the problem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42"/>
          <p:cNvSpPr/>
          <p:nvPr/>
        </p:nvSpPr>
        <p:spPr>
          <a:xfrm>
            <a:off x="-399200" y="3531350"/>
            <a:ext cx="2448900" cy="130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142"/>
          <p:cNvSpPr txBox="1"/>
          <p:nvPr>
            <p:ph type="title"/>
          </p:nvPr>
        </p:nvSpPr>
        <p:spPr>
          <a:xfrm>
            <a:off x="904225" y="999175"/>
            <a:ext cx="70899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/>
              <a:t>MongoDB is not better than SQL.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It’s better for certain problems</a:t>
            </a:r>
            <a:endParaRPr sz="4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43"/>
          <p:cNvSpPr txBox="1"/>
          <p:nvPr>
            <p:ph type="title"/>
          </p:nvPr>
        </p:nvSpPr>
        <p:spPr>
          <a:xfrm>
            <a:off x="406875" y="1876825"/>
            <a:ext cx="2649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Schema: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SQL vs MongoDB</a:t>
            </a:r>
            <a:endParaRPr/>
          </a:p>
        </p:txBody>
      </p:sp>
      <p:sp>
        <p:nvSpPr>
          <p:cNvPr id="1258" name="Google Shape;1258;p143"/>
          <p:cNvSpPr txBox="1"/>
          <p:nvPr>
            <p:ph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259" name="Google Shape;1259;p143"/>
          <p:cNvSpPr txBox="1"/>
          <p:nvPr>
            <p:ph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260" name="Google Shape;1260;p143"/>
          <p:cNvSpPr txBox="1"/>
          <p:nvPr>
            <p:ph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261" name="Google Shape;1261;p143"/>
          <p:cNvSpPr txBox="1"/>
          <p:nvPr>
            <p:ph idx="3" type="title"/>
          </p:nvPr>
        </p:nvSpPr>
        <p:spPr>
          <a:xfrm>
            <a:off x="3056400" y="1876825"/>
            <a:ext cx="3254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Basic CRUD Operations</a:t>
            </a:r>
            <a:endParaRPr/>
          </a:p>
        </p:txBody>
      </p:sp>
      <p:sp>
        <p:nvSpPr>
          <p:cNvPr id="1262" name="Google Shape;1262;p143"/>
          <p:cNvSpPr txBox="1"/>
          <p:nvPr>
            <p:ph idx="6" type="title"/>
          </p:nvPr>
        </p:nvSpPr>
        <p:spPr>
          <a:xfrm>
            <a:off x="6087600" y="1876825"/>
            <a:ext cx="2763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MongoDB in Real Applications</a:t>
            </a:r>
            <a:endParaRPr/>
          </a:p>
        </p:txBody>
      </p:sp>
      <p:sp>
        <p:nvSpPr>
          <p:cNvPr id="1263" name="Google Shape;1263;p143"/>
          <p:cNvSpPr txBox="1"/>
          <p:nvPr>
            <p:ph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264" name="Google Shape;1264;p143"/>
          <p:cNvSpPr txBox="1"/>
          <p:nvPr>
            <p:ph idx="9" type="title"/>
          </p:nvPr>
        </p:nvSpPr>
        <p:spPr>
          <a:xfrm>
            <a:off x="482850" y="3513175"/>
            <a:ext cx="2810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Common Mistakes &amp; When NOT to Use MongoDB </a:t>
            </a:r>
            <a:endParaRPr sz="2100"/>
          </a:p>
        </p:txBody>
      </p:sp>
      <p:sp>
        <p:nvSpPr>
          <p:cNvPr id="1265" name="Google Shape;1265;p143"/>
          <p:cNvSpPr txBox="1"/>
          <p:nvPr>
            <p:ph idx="15" type="title"/>
          </p:nvPr>
        </p:nvSpPr>
        <p:spPr>
          <a:xfrm>
            <a:off x="34038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266" name="Google Shape;1266;p143"/>
          <p:cNvSpPr txBox="1"/>
          <p:nvPr>
            <p:ph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267" name="Google Shape;1267;p143"/>
          <p:cNvSpPr txBox="1"/>
          <p:nvPr>
            <p:ph idx="18" type="title"/>
          </p:nvPr>
        </p:nvSpPr>
        <p:spPr>
          <a:xfrm>
            <a:off x="6087600" y="35131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1268" name="Google Shape;1268;p143"/>
          <p:cNvSpPr txBox="1"/>
          <p:nvPr>
            <p:ph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269" name="Google Shape;1269;p143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0" name="Google Shape;1270;p143"/>
          <p:cNvSpPr/>
          <p:nvPr/>
        </p:nvSpPr>
        <p:spPr>
          <a:xfrm>
            <a:off x="1055250" y="101772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1" name="Google Shape;1271;p143"/>
          <p:cNvSpPr/>
          <p:nvPr/>
        </p:nvSpPr>
        <p:spPr>
          <a:xfrm>
            <a:off x="3739088" y="1017725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2" name="Google Shape;1272;p143"/>
          <p:cNvSpPr/>
          <p:nvPr/>
        </p:nvSpPr>
        <p:spPr>
          <a:xfrm>
            <a:off x="6636593" y="1017724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3" name="Google Shape;1273;p143"/>
          <p:cNvSpPr/>
          <p:nvPr/>
        </p:nvSpPr>
        <p:spPr>
          <a:xfrm>
            <a:off x="1055243" y="2850024"/>
            <a:ext cx="1665900" cy="17313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3"/>
          <p:cNvSpPr txBox="1"/>
          <p:nvPr>
            <p:ph type="title"/>
          </p:nvPr>
        </p:nvSpPr>
        <p:spPr>
          <a:xfrm>
            <a:off x="713250" y="3031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Event Roadmap</a:t>
            </a:r>
            <a:endParaRPr/>
          </a:p>
        </p:txBody>
      </p:sp>
      <p:sp>
        <p:nvSpPr>
          <p:cNvPr id="552" name="Google Shape;552;p63"/>
          <p:cNvSpPr txBox="1"/>
          <p:nvPr/>
        </p:nvSpPr>
        <p:spPr>
          <a:xfrm>
            <a:off x="4366575" y="2190825"/>
            <a:ext cx="1851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PostgreSQL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53" name="Google Shape;553;p63"/>
          <p:cNvSpPr txBox="1"/>
          <p:nvPr/>
        </p:nvSpPr>
        <p:spPr>
          <a:xfrm>
            <a:off x="360150" y="21908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NoSQL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554" name="Google Shape;554;p63"/>
          <p:cNvGrpSpPr/>
          <p:nvPr/>
        </p:nvGrpSpPr>
        <p:grpSpPr>
          <a:xfrm>
            <a:off x="623951" y="1564250"/>
            <a:ext cx="7013349" cy="667500"/>
            <a:chOff x="1061626" y="2700425"/>
            <a:chExt cx="7013349" cy="667500"/>
          </a:xfrm>
        </p:grpSpPr>
        <p:cxnSp>
          <p:nvCxnSpPr>
            <p:cNvPr id="555" name="Google Shape;555;p63"/>
            <p:cNvCxnSpPr>
              <a:stCxn id="556" idx="3"/>
              <a:endCxn id="557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63"/>
            <p:cNvCxnSpPr>
              <a:stCxn id="557" idx="3"/>
              <a:endCxn id="559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63"/>
            <p:cNvCxnSpPr>
              <a:stCxn id="559" idx="3"/>
              <a:endCxn id="561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6" name="Google Shape;556;p63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57" name="Google Shape;557;p63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59" name="Google Shape;559;p63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61" name="Google Shape;561;p63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562" name="Google Shape;562;p63"/>
          <p:cNvSpPr txBox="1"/>
          <p:nvPr/>
        </p:nvSpPr>
        <p:spPr>
          <a:xfrm>
            <a:off x="2363363" y="220872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DB Design 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3" name="Google Shape;563;p63"/>
          <p:cNvSpPr txBox="1"/>
          <p:nvPr/>
        </p:nvSpPr>
        <p:spPr>
          <a:xfrm>
            <a:off x="5946625" y="2077913"/>
            <a:ext cx="3053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indexing &amp; Query</a:t>
            </a:r>
            <a:r>
              <a:rPr lang="en" sz="2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Optimization</a:t>
            </a:r>
            <a:endParaRPr sz="20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564" name="Google Shape;564;p63"/>
          <p:cNvGrpSpPr/>
          <p:nvPr/>
        </p:nvGrpSpPr>
        <p:grpSpPr>
          <a:xfrm>
            <a:off x="2240434" y="3231159"/>
            <a:ext cx="4995400" cy="667500"/>
            <a:chOff x="3079575" y="2700425"/>
            <a:chExt cx="4995400" cy="667500"/>
          </a:xfrm>
        </p:grpSpPr>
        <p:cxnSp>
          <p:nvCxnSpPr>
            <p:cNvPr id="565" name="Google Shape;565;p63"/>
            <p:cNvCxnSpPr>
              <a:stCxn id="566" idx="3"/>
              <a:endCxn id="567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63"/>
            <p:cNvCxnSpPr>
              <a:stCxn id="567" idx="3"/>
              <a:endCxn id="569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6" name="Google Shape;566;p63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07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67" name="Google Shape;567;p63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06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569" name="Google Shape;569;p63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05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570" name="Google Shape;570;p63"/>
          <p:cNvSpPr txBox="1"/>
          <p:nvPr/>
        </p:nvSpPr>
        <p:spPr>
          <a:xfrm>
            <a:off x="5711300" y="3846200"/>
            <a:ext cx="2266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Transactions &amp; ACID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71" name="Google Shape;571;p63"/>
          <p:cNvSpPr txBox="1"/>
          <p:nvPr/>
        </p:nvSpPr>
        <p:spPr>
          <a:xfrm>
            <a:off x="4007850" y="3898650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ORM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72" name="Google Shape;572;p63"/>
          <p:cNvSpPr txBox="1"/>
          <p:nvPr/>
        </p:nvSpPr>
        <p:spPr>
          <a:xfrm>
            <a:off x="2117450" y="38612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Caching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573" name="Google Shape;573;p63"/>
          <p:cNvCxnSpPr>
            <a:stCxn id="561" idx="3"/>
            <a:endCxn id="569" idx="3"/>
          </p:cNvCxnSpPr>
          <p:nvPr/>
        </p:nvCxnSpPr>
        <p:spPr>
          <a:xfrm flipH="1">
            <a:off x="7235900" y="1898000"/>
            <a:ext cx="401400" cy="1666800"/>
          </a:xfrm>
          <a:prstGeom prst="curvedConnector3">
            <a:avLst>
              <a:gd fmla="val -33880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44"/>
          <p:cNvSpPr txBox="1"/>
          <p:nvPr>
            <p:ph type="title"/>
          </p:nvPr>
        </p:nvSpPr>
        <p:spPr>
          <a:xfrm>
            <a:off x="3014700" y="36694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What’s Next?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144"/>
          <p:cNvGrpSpPr/>
          <p:nvPr/>
        </p:nvGrpSpPr>
        <p:grpSpPr>
          <a:xfrm>
            <a:off x="5213325" y="1592376"/>
            <a:ext cx="3017896" cy="2531353"/>
            <a:chOff x="649171" y="238145"/>
            <a:chExt cx="6249525" cy="5241981"/>
          </a:xfrm>
        </p:grpSpPr>
        <p:sp>
          <p:nvSpPr>
            <p:cNvPr id="1280" name="Google Shape;1280;p144"/>
            <p:cNvSpPr/>
            <p:nvPr/>
          </p:nvSpPr>
          <p:spPr>
            <a:xfrm>
              <a:off x="2850275" y="4515119"/>
              <a:ext cx="1849000" cy="810050"/>
            </a:xfrm>
            <a:custGeom>
              <a:rect b="b" l="l" r="r" t="t"/>
              <a:pathLst>
                <a:path extrusionOk="0" h="32402" w="7396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4"/>
            <p:cNvSpPr/>
            <p:nvPr/>
          </p:nvSpPr>
          <p:spPr>
            <a:xfrm>
              <a:off x="2638975" y="5325151"/>
              <a:ext cx="2269850" cy="154975"/>
            </a:xfrm>
            <a:custGeom>
              <a:rect b="b" l="l" r="r" t="t"/>
              <a:pathLst>
                <a:path extrusionOk="0" h="6199" w="90794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4"/>
            <p:cNvSpPr/>
            <p:nvPr/>
          </p:nvSpPr>
          <p:spPr>
            <a:xfrm>
              <a:off x="649171" y="238145"/>
              <a:ext cx="6249525" cy="4250923"/>
            </a:xfrm>
            <a:custGeom>
              <a:rect b="b" l="l" r="r" t="t"/>
              <a:pathLst>
                <a:path extrusionOk="0" h="157427" w="249981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4"/>
            <p:cNvSpPr/>
            <p:nvPr/>
          </p:nvSpPr>
          <p:spPr>
            <a:xfrm>
              <a:off x="904475" y="481125"/>
              <a:ext cx="5738850" cy="3435575"/>
            </a:xfrm>
            <a:custGeom>
              <a:rect b="b" l="l" r="r" t="t"/>
              <a:pathLst>
                <a:path extrusionOk="0" h="137423" w="229554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144"/>
          <p:cNvSpPr txBox="1"/>
          <p:nvPr/>
        </p:nvSpPr>
        <p:spPr>
          <a:xfrm>
            <a:off x="5350775" y="1773350"/>
            <a:ext cx="27789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Next session : </a:t>
            </a:r>
            <a:r>
              <a:rPr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Relational Database (SQL)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5" name="Google Shape;1285;p144" title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25" y="1166875"/>
            <a:ext cx="3469950" cy="34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45"/>
          <p:cNvSpPr txBox="1"/>
          <p:nvPr>
            <p:ph type="title"/>
          </p:nvPr>
        </p:nvSpPr>
        <p:spPr>
          <a:xfrm>
            <a:off x="4337425" y="3045725"/>
            <a:ext cx="45909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Do you Have any Questions?</a:t>
            </a:r>
            <a:endParaRPr sz="2900"/>
          </a:p>
        </p:txBody>
      </p:sp>
      <p:grpSp>
        <p:nvGrpSpPr>
          <p:cNvPr id="1291" name="Google Shape;1291;p145"/>
          <p:cNvGrpSpPr/>
          <p:nvPr/>
        </p:nvGrpSpPr>
        <p:grpSpPr>
          <a:xfrm>
            <a:off x="815278" y="1434157"/>
            <a:ext cx="3371822" cy="2275197"/>
            <a:chOff x="1293506" y="2959057"/>
            <a:chExt cx="374730" cy="252870"/>
          </a:xfrm>
        </p:grpSpPr>
        <p:sp>
          <p:nvSpPr>
            <p:cNvPr id="1292" name="Google Shape;1292;p145"/>
            <p:cNvSpPr/>
            <p:nvPr/>
          </p:nvSpPr>
          <p:spPr>
            <a:xfrm>
              <a:off x="1311599" y="2959057"/>
              <a:ext cx="338544" cy="228735"/>
            </a:xfrm>
            <a:custGeom>
              <a:rect b="b" l="l" r="r" t="t"/>
              <a:pathLst>
                <a:path extrusionOk="0" h="9447" w="12892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45"/>
            <p:cNvSpPr/>
            <p:nvPr/>
          </p:nvSpPr>
          <p:spPr>
            <a:xfrm>
              <a:off x="1293506" y="3181755"/>
              <a:ext cx="374730" cy="30173"/>
            </a:xfrm>
            <a:custGeom>
              <a:rect b="b" l="l" r="r" t="t"/>
              <a:pathLst>
                <a:path extrusionOk="0" h="1149" w="1427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45"/>
            <p:cNvSpPr/>
            <p:nvPr/>
          </p:nvSpPr>
          <p:spPr>
            <a:xfrm>
              <a:off x="1293506" y="3181755"/>
              <a:ext cx="374730" cy="12080"/>
            </a:xfrm>
            <a:custGeom>
              <a:rect b="b" l="l" r="r" t="t"/>
              <a:pathLst>
                <a:path extrusionOk="0" h="460" w="1427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45"/>
            <p:cNvSpPr/>
            <p:nvPr/>
          </p:nvSpPr>
          <p:spPr>
            <a:xfrm>
              <a:off x="1444527" y="3181755"/>
              <a:ext cx="72661" cy="18119"/>
            </a:xfrm>
            <a:custGeom>
              <a:rect b="b" l="l" r="r" t="t"/>
              <a:pathLst>
                <a:path extrusionOk="0" h="690" w="2767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145"/>
          <p:cNvSpPr/>
          <p:nvPr/>
        </p:nvSpPr>
        <p:spPr>
          <a:xfrm>
            <a:off x="1182225" y="1627500"/>
            <a:ext cx="2633100" cy="168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7" name="Google Shape;1297;p145"/>
          <p:cNvSpPr txBox="1"/>
          <p:nvPr/>
        </p:nvSpPr>
        <p:spPr>
          <a:xfrm>
            <a:off x="1182350" y="1627500"/>
            <a:ext cx="26331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Closing!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145"/>
          <p:cNvSpPr txBox="1"/>
          <p:nvPr>
            <p:ph type="title"/>
          </p:nvPr>
        </p:nvSpPr>
        <p:spPr>
          <a:xfrm>
            <a:off x="4420725" y="1117725"/>
            <a:ext cx="45909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Next session will be next week , Study Well till then!</a:t>
            </a:r>
            <a:endParaRPr sz="29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46"/>
          <p:cNvSpPr txBox="1"/>
          <p:nvPr>
            <p:ph idx="2" type="subTitle"/>
          </p:nvPr>
        </p:nvSpPr>
        <p:spPr>
          <a:xfrm>
            <a:off x="997975" y="1094950"/>
            <a:ext cx="74082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History of DBMS (GeeksforGeeks)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Database Types (Youtube video)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Ted Cod Paper: Relational Model of Data (pdf)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How do NoSQL databases work? (Youtube video)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What is a Document Database? (MongoDb Document)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What is a NoSQL? (MongoDb Document)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Types of databases (GeeksforGeeks)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IBM DOC about Relational Databases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Blog about the development of DB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MongoDB Document</a:t>
            </a:r>
            <a:endParaRPr/>
          </a:p>
        </p:txBody>
      </p:sp>
      <p:sp>
        <p:nvSpPr>
          <p:cNvPr id="1304" name="Google Shape;1304;p146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esources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47"/>
          <p:cNvSpPr txBox="1"/>
          <p:nvPr>
            <p:ph type="title"/>
          </p:nvPr>
        </p:nvSpPr>
        <p:spPr>
          <a:xfrm>
            <a:off x="2832900" y="1942725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10" name="Google Shape;1310;p147"/>
          <p:cNvSpPr/>
          <p:nvPr/>
        </p:nvSpPr>
        <p:spPr>
          <a:xfrm>
            <a:off x="2548725" y="3408525"/>
            <a:ext cx="4521600" cy="8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48"/>
          <p:cNvSpPr txBox="1"/>
          <p:nvPr>
            <p:ph type="title"/>
          </p:nvPr>
        </p:nvSpPr>
        <p:spPr>
          <a:xfrm>
            <a:off x="2832900" y="1942725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Kahoot</a:t>
            </a:r>
            <a:endParaRPr/>
          </a:p>
        </p:txBody>
      </p:sp>
      <p:sp>
        <p:nvSpPr>
          <p:cNvPr id="1316" name="Google Shape;1316;p148"/>
          <p:cNvSpPr/>
          <p:nvPr/>
        </p:nvSpPr>
        <p:spPr>
          <a:xfrm>
            <a:off x="2548725" y="3408525"/>
            <a:ext cx="4521600" cy="8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